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78" r:id="rId4"/>
    <p:sldId id="281" r:id="rId5"/>
    <p:sldId id="262" r:id="rId6"/>
    <p:sldId id="264" r:id="rId7"/>
    <p:sldId id="268" r:id="rId8"/>
    <p:sldId id="265" r:id="rId9"/>
    <p:sldId id="266" r:id="rId10"/>
    <p:sldId id="287" r:id="rId11"/>
    <p:sldId id="277" r:id="rId12"/>
    <p:sldId id="291" r:id="rId13"/>
    <p:sldId id="267" r:id="rId14"/>
    <p:sldId id="289" r:id="rId15"/>
    <p:sldId id="269" r:id="rId16"/>
    <p:sldId id="282" r:id="rId17"/>
    <p:sldId id="270" r:id="rId18"/>
    <p:sldId id="288" r:id="rId19"/>
    <p:sldId id="280" r:id="rId20"/>
    <p:sldId id="271" r:id="rId21"/>
    <p:sldId id="292" r:id="rId22"/>
    <p:sldId id="273" r:id="rId23"/>
    <p:sldId id="274" r:id="rId24"/>
    <p:sldId id="275" r:id="rId25"/>
    <p:sldId id="276" r:id="rId26"/>
    <p:sldId id="284" r:id="rId27"/>
    <p:sldId id="285" r:id="rId28"/>
    <p:sldId id="286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CC00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7"/>
    <p:restoredTop sz="92836"/>
  </p:normalViewPr>
  <p:slideViewPr>
    <p:cSldViewPr>
      <p:cViewPr varScale="1">
        <p:scale>
          <a:sx n="107" d="100"/>
          <a:sy n="107" d="100"/>
        </p:scale>
        <p:origin x="204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1:47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262 25 24575,'82'-13'0,"-21"5"0,-22 5 0,-22 3 0,-5 0 0,-3 0 0,-1 0 0,1 0 0,-1 0 0,1 0 0,-1 0 0,0 0 0,0 0 0,-4 3 0,4 2 0,-7 3 0,6 0 0,-6 1 0,2-1 0,1 1 0,-3-1 0,3 5 0,0-3 0,-3 8 0,3-9 0,-4 4 0,0-4 0,0-1 0,0 1 0,0-1 0,0 1 0,0-1 0,0 1 0,0-1 0,0 1 0,0-1 0,0 1 0,0-1 0,-4 1 0,-1-5 0,-3 4 0,3-3 0,-3 3 0,3-3 0,-3 2 0,-1-2 0,1 4 0,3-1 0,-2-3 0,2 2 0,-4-2 0,1 0 0,3 2 0,-2-2 0,2 4 0,-4-5 0,5 4 0,-4-7 0,4 6 0,-1-2 0,-2-1 0,2 0 0,-3-4 0,0 0 0,0 3 0,0-2 0,-1 3 0,1-1 0,0-2 0,-5 3 0,3-4 0,-3 4 0,4-3 0,1 3 0,-1-1 0,1-2 0,0 3 0,3 0 0,5 0 0,4 0 0,5 0 0,-1-4 0,1 3 0,-1-2 0,1 7 0,-1-7 0,1 6 0,-1-6 0,0 7 0,1-7 0,-5 6 0,3-6 0,-6 7 0,6-4 0,-6 5 0,3-1 0,0-4 0,-3 4 0,2-3 0,1 3 0,-3 1 0,7-1 0,-7 1 0,6-1 0,-6 1 0,3-1 0,0 5 0,-3-3 0,3 3 0,-4-4 0,4-1 0,-3 1 0,3-1 0,-4 5 0,4-3 0,-3 3 0,2-5 0,-3 6 0,0-5 0,0 4 0,0-4 0,0-1 0,0 1 0,0-1 0,0 1 0,0-1 0,0 1 0,0-1 0,0 1 0,0-1 0,0 0 0,-3 0 0,-2-3 0,0 2 0,-7-6 0,6 7 0,-7-7 0,4 6 0,1-6 0,-5 7 0,3-7 0,-3 4 0,0-1 0,3-3 0,-7 3 0,7 0 0,-8-3 0,9 3 0,-9-4 0,8 0 0,-3 0 0,5 0 0,-1 0 0,-4 0 0,3 0 0,-7 0 0,7 0 0,-3 0 0,4 0 0,1 0 0,-1 0 0,1 0 0,-1 0 0,1 0 0,-1 0 0,1 0 0,-1 0 0,1 0 0,0 0 0,0 0 0,0 0 0,0 0 0,-1 0 0,1 0 0,0-4 0,0 3 0,3-6 0,-2 6 0,6-3 0,-3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3:02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24575,'0'29'0,"0"6"0,0-19 0,0 8 0,0-5 0,0 0 0,0 0 0,0-1 0,0-3 0,0 2 0,0-2 0,0-1 0,0-1 0,0 0 0,0-3 0,0 3 0,0 0 0,0-4 0,0 5 0,0-6 0,0 1 0,0-1 0,0 4 0,0-2 0,0 7 0,0-8 0,0 5 0,0-6 0,0 1 0,0 4 0,0-4 0,0 4 0,0-4 0,0-1 0,0 1 0,0-1 0,0 1 0,0-1 0,0 1 0,0-1 0,0 1 0,0-1 0,0 1 0,0-1 0,0 0 0,0 0 0,0 0 0,0 0 0,0 0 0,0 0 0,0-4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3:04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24575,'0'18'0,"0"-1"0,0 11 0,0-7 0,0 11 0,0-12 0,0 5 0,0-6 0,0-1 0,0-3 0,0 2 0,0-2 0,0 3 0,0 1 0,0 0 0,0 5 0,0-4 0,0 10 0,0-10 0,0 4 0,4-5 0,-3 0 0,3 0 0,-4-5 0,0 8 0,0-7 0,0 3 0,0-5 0,0-5 0,0 1 0,0-1 0,0 1 0,0-1 0,0 1 0,0-1 0,0 0 0,0-3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3:07.5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24575,'0'13'0,"0"2"0,4-6 0,-3 4 0,6-5 0,-6 1 0,7-1 0,-7 1 0,6-1 0,-6 1 0,7-1 0,-7 1 0,6-1 0,-6 1 0,3-1 0,0 1 0,-3-1 0,6 1 0,-6-1 0,3 1 0,-4-1 0,4 1 0,-3-1 0,7 1 0,-8-1 0,4 0 0,0 1 0,-3-1 0,6 1 0,-6-1 0,3 0 0,-4 0 0,4-3 0,-3 2 0,2-2 0,1 3 0,-3 0 0,6 0 0,-6 0 0,6-1 0,-7 1 0,4 0 0,0-3 0,-3 2 0,2-2 0,1 3 0,-3 0 0,6-4 0,-6 4 0,3-4 0,0 5 0,-3-1 0,6 1 0,-6-1 0,6 0 0,-6 0 0,7-3 0,-7 3 0,3-8 0,-4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1:50.1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342 1 24575,'23'0'0,"-1"0"0,-7 0 0,2 0 0,-2 0 0,3 0 0,1 0 0,-5 3 0,3-2 0,-8 7 0,4-3 0,-4-1 0,-5 4 0,4-4 0,-7 5 0,3-1 0,-4 0 0,0 0 0,0 1 0,0-1 0,0 1 0,0-1 0,0 1 0,0-1 0,0 1 0,0-1 0,4 1 0,-3-1 0,2 1 0,-3-1 0,0 1 0,0-1 0,0 1 0,0-1 0,0 1 0,0-1 0,0 1 0,0-1 0,0 5 0,-3-3 0,-11 12 0,-1-7 0,-8 4 0,4-5 0,0-5 0,0 0 0,0 1 0,1-1 0,-1 1 0,4-1 0,-2-4 0,7 2 0,-3-6 0,4 7 0,1-7 0,-1 3 0,1-1 0,7-2 0,6 3 0,4-4 0,3 0 0,1 0 0,-3 0 0,8 4 0,-9 1 0,9 4 0,-9 0 0,5-1 0,-6 1 0,1-1 0,-1 1 0,1-1 0,-1 1 0,-3-1 0,2 1 0,-6-1 0,3 1 0,-4-1 0,0 1 0,0-1 0,0 1 0,0-1 0,0 1 0,0-1 0,-4 1 0,0-1 0,-10 1 0,5 0 0,-9 0 0,8 0 0,-7 0 0,7-1 0,-7 2 0,7-5 0,-8 3 0,8-7 0,-7 7 0,7-7 0,-3 4 0,4-2 0,1-2 0,-5 3 0,3-4 0,-3 0 0,5 0 0,-1 4 0,1-3 0,-1 3 0,1-4 0,-1 0 0,1 0 0,-1 0 0,0 0 0,1 0 0,-1 0 0,1 0 0,-1 0 0,1 0 0,-1 0 0,-4 0 0,4 0 0,-4 0 0,4-4 0,-4-1 0,3-4 0,-3 4 0,5-6 0,-1 9 0,5-9 0,-4 10 0,7-6 0,-3 6 0,4-3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2:03.3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36 24575,'13'0'0,"-1"0"0,1 0 0,-4 0 0,9 0 0,-8 0 0,8-8 0,-9 6 0,4-7 0,-4 9 0,-1-3 0,1 2 0,-1-3 0,1 4 0,-1 0 0,1-4 0,-1 3 0,0-3 0,1 4 0,-1 0 0,1 0 0,-1 0 0,1 0 0,-1 0 0,5 0 0,-3 0 0,3 0 0,-4 0 0,-1 0 0,1 0 0,-1 0 0,1 4 0,-1 1 0,1 0 0,-5 2 0,4-6 0,-7 7 0,2-4 0,-3 4 0,0 1 0,0-1 0,0 0 0,0 1 0,0-1 0,0 1 0,-3-1 0,-2 1 0,-8 0 0,3 4 0,-3-3 0,4 3 0,-4-4 0,2 4 0,-2-3 0,4 3 0,-4-4 0,4 0 0,-5 0 0,6-1 0,-1 1 0,1-1 0,-1 1 0,1-1 0,-1 1 0,5-1 0,-4-3 0,7 3 0,-6-7 0,6 6 0,-10-6 0,6 2 0,-6-3 0,3 0 0,0 0 0,0 0 0,4 4 0,-3-3 0,2 3 0,-3-1 0,1-2 0,6 3 0,9-4 0,2 0 0,11 0 0,-7 0 0,0 0 0,4 0 0,-8 0 0,7 0 0,-7 0 0,3 0 0,-5 0 0,1 0 0,-1 0 0,1 0 0,-1 0 0,1 0 0,4 0 0,-3 0 0,3 0 0,-5 0 0,1 0 0,-1 0 0,1 0 0,-1 3 0,1 2 0,-4 4 0,2-5 0,-2 0 0,0 0 0,2-3 0,-2 6 0,0-2 0,2 0 0,-6 2 0,7-3 0,-8 5 0,8-1 0,-7 0 0,2 0 0,-3 0 0,0 0 0,0 0 0,0 1 0,0-1 0,0 0 0,0 1 0,0-1 0,0 0 0,0 1 0,-4-4 0,0 2 0,-5-2 0,1 3 0,-1 1 0,1-1 0,0-3 0,-1 2 0,1-2 0,-1 0 0,0 2 0,1-2 0,-1 0 0,1 2 0,-1-6 0,1 3 0,-1 0 0,1-3 0,-1 3 0,5-1 0,-4-2 0,3 3 0,-3-4 0,-1 4 0,1-3 0,-1 3 0,1-4 0,-1 3 0,1-2 0,-1 3 0,1-4 0,-5 0 0,3 4 0,-3-3 0,5 3 0,-1-4 0,-4 0 0,3 0 0,-3 0 0,5 0 0,-1 0 0,1 0 0,-1 0 0,1 0 0,-1 0 0,1 0 0,0 0 0,4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2:07.9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 0 24575,'13'0'0,"-1"0"0,-4 0 0,1 0 0,-1 0 0,0 0 0,0 0 0,0 0 0,0 0 0,1 0 0,-1 0 0,1 0 0,-1 0 0,0 0 0,1 0 0,-1 0 0,1 0 0,-1 0 0,0 0 0,1 0 0,-1 0 0,0 0 0,0 0 0,-3 4 0,-1 0 0,-4 4 0,0 0 0,0 1 0,0-1 0,0 1 0,0-1 0,-5 5 0,1-3 0,-5 3 0,0-4 0,0 4 0,1-3 0,-6 3 0,4-4 0,-3 0 0,5-1 0,-1 1 0,1-1 0,-1 1 0,1-1 0,-1 1 0,1-1 0,3 1 0,-3-5 0,4 4 0,-1-3 0,-3-1 0,4 4 0,-1-3 0,-3 3 0,4-3 0,-1 2 0,-3-6 0,7 7 0,-6-7 0,6 6 0,-7-6 0,4 7 0,-1-4 0,-2 1 0,2 2 0,-3-2 0,7-1 0,2 0 0,7-4 0,5 0 0,1 0 0,5 0 0,0-4 0,5 3 0,-4-8 0,4 4 0,-5 0 0,0 1 0,0-1 0,-5 4 0,4-3 0,-8 4 0,3 0 0,-5 0 0,1 0 0,-1 0 0,1 0 0,-1 0 0,0 0 0,1 0 0,-1 0 0,0 0 0,-4 4 0,3 0 0,-6 4 0,3 0 0,-1 1 0,-2-1 0,3 0 0,-4 0 0,0 0 0,0 1 0,0-1 0,0 0 0,0 0 0,0 1 0,-4-5 0,-5 4 0,-1-3 0,-3 4 0,5-4 0,-5 3 0,3-3 0,-8 4 0,9 0 0,-4-4 0,4 2 0,-4-2 0,3 0 0,-3 3 0,5-3 0,-1 0 0,1 2 0,-1-6 0,1 7 0,-1-4 0,1 1 0,-1 3 0,1-7 0,-1 2 0,1 1 0,0-3 0,-1 3 0,5-1 0,-3-2 0,2 3 0,-2-4 0,-1 0 0,0 0 0,4 4 0,-3-3 0,2 3 0,-2-4 0,2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2:11.4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86 24575,'13'-8'0,"0"-4"0,6 1 0,-6 3 0,0 0 0,-4 7 0,-1-7 0,1 7 0,-1-6 0,0 6 0,1-3 0,-5 0 0,3 3 0,-2-2 0,3 3 0,0 0 0,1 0 0,-1 0 0,1 0 0,-1 0 0,1 0 0,-1 0 0,1 0 0,-1 0 0,1 0 0,-1 0 0,1-4 0,-1 3 0,1-3 0,-1 4 0,-4 4 0,0 0 0,-4 9 0,0-3 0,0 7 0,0-2 0,0 3 0,0-3 0,0 2 0,0-7 0,0 8 0,0-4 0,0 0 0,-4 4 0,-1-8 0,0 7 0,-3-7 0,-1 3 0,3-4 0,-6 0 0,7-1 0,-3 1 0,-1-1 0,-4 1 0,4 0 0,-8 4 0,7-4 0,-2 3 0,4-7 0,-1 3 0,-4-3 0,3 3 0,-3-2 0,5 1 0,-1-6 0,4 7 0,-2-7 0,2 2 0,25-3 0,-4 0 0,26 0 0,-11 0 0,0 0 0,-6 0 0,5 0 0,-10 0 0,4 0 0,-5 0 0,-4 0 0,2-4 0,-7 3 0,3-3 0,-5 4 0,1 0 0,-1 0 0,0 0 0,0 0 0,0 0 0,-3 4 0,-2 0 0,-3 4 0,0 1 0,0-1 0,4 1 0,-3-1 0,3 0 0,-4 1 0,0-1 0,0 0 0,0 1 0,0-1 0,0 0 0,0 1 0,0-1 0,0 0 0,0 1 0,0-1 0,-4 0 0,-1 1 0,-3-1 0,-1 1 0,1-1 0,-5 1 0,3 0 0,-3 0 0,4-1 0,1 1 0,-1-1 0,1 1 0,-5-4 0,3 2 0,-3-2 0,4 3 0,-4 1 0,4 0 0,-5-4 0,6 3 0,-5-3 0,3 3 0,-3-3 0,5 3 0,-5-7 0,-1 7 0,0-4 0,2 1 0,3-1 0,5 0 0,-4-4 0,3 4 0,-3-4 0,-1 0 0,1 0 0,-1 0 0,1 0 0,-1 0 0,1 0 0,-1 0 0,1 0 0,0 0 0,3 0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2:26.9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 24575,'12'-4'0,"-3"0"0,3 4 0,-4 0 0,0 0 0,0 0 0,1 0 0,-1 0 0,0 0 0,0 0 0,0 0 0,0 0 0,-4 4 0,4-3 0,-4 3 0,1 0 0,2-3 0,-2 2 0,3-3 0,-3 4 0,2-3 0,-3 3 0,5-4 0,-5 4 0,0-3 0,-4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2:30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490 0 24575,'-21'0'0,"5"0"0,0 0 0,7 0 0,1 4 0,0 1 0,4-1 0,-5 4 0,1-4 0,-5 5 0,3-4 0,-3 3 0,4-3 0,1 0 0,-5 3 0,3-4 0,-3 5 0,0-4 0,3 3 0,-3-4 0,0 5 0,3-4 0,-3 3 0,0-3 0,4 0 0,-5 3 0,6-7 0,-1 6 0,1-6 0,-1 7 0,1-7 0,-1 6 0,1-2 0,0 0 0,3 2 0,-2-2 0,7 3 0,-4 0 0,0-3 0,3 2 0,-6-2 0,6 3 0,-7 1 0,4-1 0,-1 1 0,-3-1 0,4 1 0,-1-1 0,-3 1 0,4-1 0,-1 1 0,-3-1 0,7 1 0,-6-1 0,6 1 0,-3-1 0,0 1 0,3-1 0,-6 1 0,6-1 0,-3 1 0,0-5 0,3 4 0,-2-4 0,3 5 0,0 0 0,0-1 0,0 0 0,0 0 0,0 1 0,0-1 0,0 0 0,0 1 0,0-1 0,0 1 0,0-1 0,0 1 0,0-1 0,0 0 0,0 1 0,0-1 0,0 0 0,0 0 0,0 1 0,3-1 0,-2 0 0,6 0 0,-6 1 0,6-5 0,-6 4 0,7-7 0,-7 7 0,7-8 0,-8 8 0,8-7 0,-7 6 0,7-6 0,-4 7 0,5-7 0,-1 6 0,0-6 0,1 7 0,-1-8 0,0 4 0,1 0 0,-1-3 0,1 3 0,-1-4 0,6 0 0,-5 0 0,4 0 0,-4 0 0,-1 0 0,1 0 0,-1 0 0,1 0 0,-1 0 0,1 0 0,-1 0 0,0 0 0,0 0 0,1 0 0,-1 0 0,0 0 0,0 0 0,-4-4 0,4 3 0,-7-7 0,6 8 0,-2-8 0,3 4 0,-3-5 0,2 1 0,-6 1 0,2-1 0,-3-1 0,0 1 0,0 0 0,0-1 0,0 1 0,0 0 0,0-1 0,0 1 0,0-1 0,0 1 0,0 0 0,0 0 0,0 0 0,0 0 0,-3 3 0,-2-2 0,-3 3 0,0-4 0,0 3 0,4-2 0,-4 6 0,7-6 0,-6 6 0,6-7 0,-7 7 0,4-6 0,-5 6 0,1-2 0,0 3 0,0 0 0,0-4 0,-1 3 0,1-3 0,0 4 0,0 0 0,0-3 0,-1 2 0,1-3 0,-1 4 0,1 0 0,3-4 0,-2 3 0,2-3 0,-3 4 0,0 0 0,0 0 0,0 0 0,0 0 0,4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2:33.3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24575,'13'0'0,"-1"0"0,-4 0 0,1 0 0,-1 0 0,0 0 0,1 0 0,-1 0 0,0 0 0,1 0 0,-1 0 0,0 0 0,0 0 0,1 0 0,-1 0 0,0 0 0,0 0 0,0 0 0,0 0 0,0 0 0,0 0 0,1 4 0,-1-3 0,1 3 0,-1-4 0,1 0 0,-1 3 0,0-2 0,-4 3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3:32:36.9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419 1 24575,'-16'0'0,"-1"0"0,4 0 0,1 0 0,4 0 0,-1 0 0,1 0 0,-1 0 0,1 0 0,-1 0 0,1 0 0,-1 3 0,1-2 0,0 7 0,-1-7 0,1 6 0,-1-2 0,1 0 0,-6 2 0,9-2 0,-8 0 0,4 3 0,-1-3 0,-3 0 0,5 3 0,-1-3 0,-4 4 0,4-1 0,-5 1 0,6 0 0,-1-5 0,1 4 0,-1-3 0,1-1 0,3 4 0,-2-7 0,6 6 0,-7-2 0,4 3 0,-5 0 0,5 0 0,0 1 0,0-5 0,4 4 0,-4-4 0,0 5 0,3-1 0,-2 1 0,3-1 0,-4 1 0,3-1 0,-3 1 0,4-1 0,0 1 0,-4-5 0,4 4 0,-4-3 0,4 3 0,0 1 0,0-1 0,0 1 0,0-1 0,0 1 0,0-1 0,0 0 0,-4-3 0,3 3 0,-3-4 0,4 5 0,0-1 0,0 0 0,0 1 0,0-1 0,0 0 0,0 1 0,0-1 0,0 1 0,0-1 0,0 0 0,0 0 0,0 1 0,0-1 0,0 0 0,0 1 0,0-1 0,0 0 0,0 1 0,0-1 0,0 1 0,0-1 0,4-3 0,-3 2 0,7-6 0,-4 3 0,1-1 0,2-2 0,-2 3 0,0 0 0,2-3 0,-2 3 0,3-4 0,1 3 0,-1-2 0,1 3 0,-1-4 0,0 0 0,1 0 0,-1 0 0,0 0 0,1 0 0,-1 0 0,1 0 0,0 0 0,-1 0 0,1 0 0,-1 0 0,1 0 0,-1 0 0,1 0 0,-1 0 0,1 0 0,-1 0 0,0 0 0,-3-4 0,3 0 0,-8-5 0,8 4 0,-7-2 0,3 2 0,0-3 0,0-1 0,1 1 0,2 0 0,-6-1 0,6 5 0,-6-4 0,7 3 0,-4-3 0,1 0 0,2 3 0,-6-2 0,3 2 0,0 0 0,-3-2 0,2 2 0,-3-3 0,0 0 0,0 0 0,0-1 0,0 1 0,0 0 0,0-1 0,0 1 0,0-1 0,0 1 0,0-1 0,-3 1 0,-2-1 0,-8 0 0,3 1 0,-3-1 0,5 0 0,-1 1 0,-4 3 0,3-3 0,1 4 0,2-1 0,6-3 0,-7 7 0,4-2 0,-5 3 0,1 0 0,0 0 0,0 0 0,0 0 0,-1 0 0,1 0 0,0 0 0,-1 0 0,1 0 0,0 0 0,0 0 0,-1 0 0,1 0 0,0 0 0,0 3 0,4 2 0,-3-1 0,6-1 0,-3-3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4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7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61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5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7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0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9AFFE-0D94-4082-85FD-CD67B60CD49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E5617-CB0D-414E-9F3F-4A265B61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3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52555/h-or-hpp-for-your-class-definition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17/06/relationships/model3d" Target="../media/model3d1.glb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Project: Hare and Tortoise Competition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Race between hare and tortoise</a:t>
            </a:r>
          </a:p>
          <a:p>
            <a:r>
              <a:rPr lang="en-US" dirty="0"/>
              <a:t>Learn array, class, and object</a:t>
            </a:r>
          </a:p>
        </p:txBody>
      </p:sp>
    </p:spTree>
    <p:extLst>
      <p:ext uri="{BB962C8B-B14F-4D97-AF65-F5344CB8AC3E}">
        <p14:creationId xmlns:p14="http://schemas.microsoft.com/office/powerpoint/2010/main" val="173037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/>
          <a:lstStyle/>
          <a:p>
            <a:r>
              <a:rPr lang="en-US" dirty="0"/>
              <a:t>Class Tortoise: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//TODO: non-default constructor with given move //pattern together with pattern size, and given //position, use give parameter to initialize //corresponding data members.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238074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/>
          <a:lstStyle/>
          <a:p>
            <a:r>
              <a:rPr lang="en-US" dirty="0"/>
              <a:t>Class Tortoise: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//Move the tortoise by generating a random number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//in </a:t>
            </a:r>
            <a:r>
              <a:rPr lang="en-US" sz="2800" dirty="0">
                <a:solidFill>
                  <a:srgbClr val="3366FF"/>
                </a:solidFill>
                <a:highlight>
                  <a:srgbClr val="FFFF00"/>
                </a:highlight>
              </a:rPr>
              <a:t>[0, size of array pattern)</a:t>
            </a:r>
            <a:r>
              <a:rPr lang="en-US" sz="2800" dirty="0">
                <a:solidFill>
                  <a:srgbClr val="3366FF"/>
                </a:solidFill>
              </a:rPr>
              <a:t>,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//then move the animal according to its move pattern.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//The position will be further validated once the animal //participates in a competition and knows road length.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//Competitor call fall of roads (suppose we have pads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//at both ends of the road.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void Tortoise::move()  {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//Your code goes here.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marL="0" indent="0">
              <a:buNone/>
            </a:pPr>
            <a:r>
              <a:rPr lang="en-US" sz="1500" dirty="0"/>
              <a:t>     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48200" y="5081486"/>
            <a:ext cx="38100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Hints: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need to use if-else statement.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 index of array instead.</a:t>
            </a:r>
          </a:p>
        </p:txBody>
      </p:sp>
    </p:spTree>
    <p:extLst>
      <p:ext uri="{BB962C8B-B14F-4D97-AF65-F5344CB8AC3E}">
        <p14:creationId xmlns:p14="http://schemas.microsoft.com/office/powerpoint/2010/main" val="300654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5C-ED87-6E42-8373-4896C03A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tortoise moves?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9FEF-80EA-714A-B908-85715CFF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move pattern is {3, 3, 3, 3, 3, -6, -6, 1, 1, 1}.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EFBA3FA-1DCC-D64B-BE47-6C5F166C6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20807"/>
              </p:ext>
            </p:extLst>
          </p:nvPr>
        </p:nvGraphicFramePr>
        <p:xfrm>
          <a:off x="990600" y="2667000"/>
          <a:ext cx="746760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06">
                  <a:extLst>
                    <a:ext uri="{9D8B030D-6E8A-4147-A177-3AD203B41FA5}">
                      <a16:colId xmlns:a16="http://schemas.microsoft.com/office/drawing/2014/main" val="1096677042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2277449272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4105409688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2487730678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2262312605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4242022725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2269667615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3584707246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2238321160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3203413173"/>
                    </a:ext>
                  </a:extLst>
                </a:gridCol>
                <a:gridCol w="631510">
                  <a:extLst>
                    <a:ext uri="{9D8B030D-6E8A-4147-A177-3AD203B41FA5}">
                      <a16:colId xmlns:a16="http://schemas.microsoft.com/office/drawing/2014/main" val="1932013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 to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047210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0C519-996E-A24B-B5CE-18B6A5AD3CD0}"/>
              </a:ext>
            </a:extLst>
          </p:cNvPr>
          <p:cNvCxnSpPr/>
          <p:nvPr/>
        </p:nvCxnSpPr>
        <p:spPr>
          <a:xfrm>
            <a:off x="3048000" y="4876800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F36C1A-9833-674C-A8D5-44A52847F1CA}"/>
              </a:ext>
            </a:extLst>
          </p:cNvPr>
          <p:cNvGrpSpPr/>
          <p:nvPr/>
        </p:nvGrpSpPr>
        <p:grpSpPr>
          <a:xfrm>
            <a:off x="3027714" y="3983659"/>
            <a:ext cx="2133600" cy="2006918"/>
            <a:chOff x="3048000" y="4267183"/>
            <a:chExt cx="2133600" cy="200691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75E7EA-6490-E445-871D-9E6ABA41BFF9}"/>
                </a:ext>
              </a:extLst>
            </p:cNvPr>
            <p:cNvCxnSpPr>
              <a:cxnSpLocks/>
              <a:endCxn id="5" idx="4"/>
            </p:cNvCxnSpPr>
            <p:nvPr/>
          </p:nvCxnSpPr>
          <p:spPr>
            <a:xfrm>
              <a:off x="4114798" y="4267183"/>
              <a:ext cx="2" cy="2006918"/>
            </a:xfrm>
            <a:prstGeom prst="line">
              <a:avLst/>
            </a:prstGeom>
            <a:ln w="47625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F42A25-364F-5546-A29E-7F0C125083E4}"/>
                </a:ext>
              </a:extLst>
            </p:cNvPr>
            <p:cNvGrpSpPr/>
            <p:nvPr/>
          </p:nvGrpSpPr>
          <p:grpSpPr>
            <a:xfrm>
              <a:off x="3048000" y="4267183"/>
              <a:ext cx="2133600" cy="2006918"/>
              <a:chOff x="3048000" y="3860482"/>
              <a:chExt cx="2133600" cy="200691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031E55E-73E9-C843-B180-134C6E5F5423}"/>
                  </a:ext>
                </a:extLst>
              </p:cNvPr>
              <p:cNvSpPr/>
              <p:nvPr/>
            </p:nvSpPr>
            <p:spPr>
              <a:xfrm>
                <a:off x="3048000" y="3860482"/>
                <a:ext cx="2133600" cy="200691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CA28DC2-CC45-E046-9845-6673367C91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800" y="4038600"/>
                <a:ext cx="609603" cy="91440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A6F2154-9DEE-9A40-96E6-ED04678F2B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4799" y="4732337"/>
                <a:ext cx="1028701" cy="220665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BBE7335-AD29-0C4A-BCF5-0CEA22BCB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799" y="4991100"/>
                <a:ext cx="914402" cy="285749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39E1427-9295-EE45-B652-48D956FEE9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799" y="4991100"/>
                <a:ext cx="609604" cy="694944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C3A478F-D0BA-D64F-88D4-696B66663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05203" y="4075211"/>
                <a:ext cx="647699" cy="91440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62D4B01-1341-1146-A2D0-E11961F35C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48000" y="4572000"/>
                <a:ext cx="1104902" cy="419101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27C4495-C0CD-BC4F-BE06-42CA451F06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4201" y="4989612"/>
                <a:ext cx="990598" cy="263056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777895B-3119-9644-8CFB-477F3411A2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500" y="4944228"/>
                <a:ext cx="495298" cy="806211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9F1C8B2-9B60-3C44-B5CD-7D6BBE41DBCC}"/>
              </a:ext>
            </a:extLst>
          </p:cNvPr>
          <p:cNvSpPr txBox="1"/>
          <p:nvPr/>
        </p:nvSpPr>
        <p:spPr>
          <a:xfrm>
            <a:off x="4998776" y="4179536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ACC668-F175-BA4F-8398-49EF3524DB30}"/>
              </a:ext>
            </a:extLst>
          </p:cNvPr>
          <p:cNvSpPr txBox="1"/>
          <p:nvPr/>
        </p:nvSpPr>
        <p:spPr>
          <a:xfrm>
            <a:off x="5142266" y="5029652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60FCFF-824D-284C-AFA9-7BECE9B42E10}"/>
              </a:ext>
            </a:extLst>
          </p:cNvPr>
          <p:cNvSpPr txBox="1"/>
          <p:nvPr/>
        </p:nvSpPr>
        <p:spPr>
          <a:xfrm>
            <a:off x="4380265" y="3707712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092B0F-34B0-1C41-B108-D1512217823C}"/>
              </a:ext>
            </a:extLst>
          </p:cNvPr>
          <p:cNvSpPr txBox="1"/>
          <p:nvPr/>
        </p:nvSpPr>
        <p:spPr>
          <a:xfrm>
            <a:off x="4881502" y="5572166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AF0F1E-3FD8-1B44-8FF0-9235843CD7BB}"/>
              </a:ext>
            </a:extLst>
          </p:cNvPr>
          <p:cNvSpPr txBox="1"/>
          <p:nvPr/>
        </p:nvSpPr>
        <p:spPr>
          <a:xfrm>
            <a:off x="4320024" y="5941497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552E9A-167F-4746-8F73-0EC8C414FE57}"/>
              </a:ext>
            </a:extLst>
          </p:cNvPr>
          <p:cNvSpPr txBox="1"/>
          <p:nvPr/>
        </p:nvSpPr>
        <p:spPr>
          <a:xfrm>
            <a:off x="3694712" y="5931890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87C3AF-EF83-DA48-8CFA-F3D047CEA26A}"/>
              </a:ext>
            </a:extLst>
          </p:cNvPr>
          <p:cNvSpPr txBox="1"/>
          <p:nvPr/>
        </p:nvSpPr>
        <p:spPr>
          <a:xfrm>
            <a:off x="2964628" y="4112589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E1C3B8-7BC9-974A-A892-1694A61FBEA3}"/>
              </a:ext>
            </a:extLst>
          </p:cNvPr>
          <p:cNvSpPr txBox="1"/>
          <p:nvPr/>
        </p:nvSpPr>
        <p:spPr>
          <a:xfrm>
            <a:off x="3095876" y="5659695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C4C42E-1DB7-5E42-8335-025EF5752815}"/>
              </a:ext>
            </a:extLst>
          </p:cNvPr>
          <p:cNvSpPr txBox="1"/>
          <p:nvPr/>
        </p:nvSpPr>
        <p:spPr>
          <a:xfrm>
            <a:off x="2698300" y="4866917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DD34BA-52E3-ED4F-AC15-847F1BAD8B00}"/>
              </a:ext>
            </a:extLst>
          </p:cNvPr>
          <p:cNvSpPr txBox="1"/>
          <p:nvPr/>
        </p:nvSpPr>
        <p:spPr>
          <a:xfrm>
            <a:off x="3571254" y="3721692"/>
            <a:ext cx="3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B785568-F132-9F46-A117-EE4B638D527E}"/>
              </a:ext>
            </a:extLst>
          </p:cNvPr>
          <p:cNvGrpSpPr/>
          <p:nvPr/>
        </p:nvGrpSpPr>
        <p:grpSpPr>
          <a:xfrm>
            <a:off x="4186576" y="4339183"/>
            <a:ext cx="563040" cy="456120"/>
            <a:chOff x="4186576" y="4339183"/>
            <a:chExt cx="56304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4FA6A0F-EE94-7547-A2E6-40C831447C9F}"/>
                    </a:ext>
                  </a:extLst>
                </p14:cNvPr>
                <p14:cNvContentPartPr/>
                <p14:nvPr/>
              </p14:nvContentPartPr>
              <p14:xfrm>
                <a:off x="4186576" y="4339183"/>
                <a:ext cx="209880" cy="314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4FA6A0F-EE94-7547-A2E6-40C831447C9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68576" y="4321543"/>
                  <a:ext cx="2455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EF13A13-AD9E-3645-9E28-016ABEDC643A}"/>
                    </a:ext>
                  </a:extLst>
                </p14:cNvPr>
                <p14:cNvContentPartPr/>
                <p14:nvPr/>
              </p14:nvContentPartPr>
              <p14:xfrm>
                <a:off x="4548376" y="4537543"/>
                <a:ext cx="201240" cy="257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EF13A13-AD9E-3645-9E28-016ABEDC64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0376" y="4519903"/>
                  <a:ext cx="236880" cy="29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AF8D91B-4E9D-2949-8CAB-F467F55E7122}"/>
                  </a:ext>
                </a:extLst>
              </p14:cNvPr>
              <p14:cNvContentPartPr/>
              <p14:nvPr/>
            </p14:nvContentPartPr>
            <p14:xfrm>
              <a:off x="4870216" y="5016703"/>
              <a:ext cx="147960" cy="229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AF8D91B-4E9D-2949-8CAB-F467F55E71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52216" y="4998703"/>
                <a:ext cx="1836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4405FC8-8CAC-2847-9C66-122C5E0A672A}"/>
                  </a:ext>
                </a:extLst>
              </p14:cNvPr>
              <p14:cNvContentPartPr/>
              <p14:nvPr/>
            </p14:nvContentPartPr>
            <p14:xfrm>
              <a:off x="4654576" y="5448343"/>
              <a:ext cx="127800" cy="204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4405FC8-8CAC-2847-9C66-122C5E0A67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36936" y="5430343"/>
                <a:ext cx="1634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7A42AB-6BB3-8A45-A516-5FA39202C4BE}"/>
                  </a:ext>
                </a:extLst>
              </p14:cNvPr>
              <p14:cNvContentPartPr/>
              <p14:nvPr/>
            </p14:nvContentPartPr>
            <p14:xfrm>
              <a:off x="4226536" y="5608183"/>
              <a:ext cx="158760" cy="266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7A42AB-6BB3-8A45-A516-5FA39202C4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8536" y="5590183"/>
                <a:ext cx="1944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3C2C291-59DC-1046-AABE-FB6F3ED7CE39}"/>
                  </a:ext>
                </a:extLst>
              </p14:cNvPr>
              <p14:cNvContentPartPr/>
              <p14:nvPr/>
            </p14:nvContentPartPr>
            <p14:xfrm>
              <a:off x="3744856" y="5789623"/>
              <a:ext cx="65160" cy="12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3C2C291-59DC-1046-AABE-FB6F3ED7CE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6856" y="5771623"/>
                <a:ext cx="10080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169AC2DA-393B-B44C-AE15-6EE4E3304DB8}"/>
              </a:ext>
            </a:extLst>
          </p:cNvPr>
          <p:cNvGrpSpPr/>
          <p:nvPr/>
        </p:nvGrpSpPr>
        <p:grpSpPr>
          <a:xfrm>
            <a:off x="3347056" y="5399023"/>
            <a:ext cx="708840" cy="469080"/>
            <a:chOff x="3347056" y="5399023"/>
            <a:chExt cx="7088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45E8E2-276E-F546-B7F7-E5BC198E0FC8}"/>
                    </a:ext>
                  </a:extLst>
                </p14:cNvPr>
                <p14:cNvContentPartPr/>
                <p14:nvPr/>
              </p14:nvContentPartPr>
              <p14:xfrm>
                <a:off x="3879136" y="5624023"/>
                <a:ext cx="176760" cy="244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45E8E2-276E-F546-B7F7-E5BC198E0F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61496" y="5606023"/>
                  <a:ext cx="212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4FEDAA-AB63-0146-A21E-8E627EA45A92}"/>
                    </a:ext>
                  </a:extLst>
                </p14:cNvPr>
                <p14:cNvContentPartPr/>
                <p14:nvPr/>
              </p14:nvContentPartPr>
              <p14:xfrm>
                <a:off x="3347056" y="5510263"/>
                <a:ext cx="89280" cy="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4FEDAA-AB63-0146-A21E-8E627EA45A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29056" y="5492263"/>
                  <a:ext cx="124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9978A3-754D-494F-9503-96DC0130E2B5}"/>
                    </a:ext>
                  </a:extLst>
                </p14:cNvPr>
                <p14:cNvContentPartPr/>
                <p14:nvPr/>
              </p14:nvContentPartPr>
              <p14:xfrm>
                <a:off x="3551896" y="5399023"/>
                <a:ext cx="150840" cy="219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9978A3-754D-494F-9503-96DC0130E2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3896" y="5381383"/>
                  <a:ext cx="18648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FDF0E01-0FB5-7D4B-92B4-30D0409200DF}"/>
                  </a:ext>
                </a:extLst>
              </p14:cNvPr>
              <p14:cNvContentPartPr/>
              <p14:nvPr/>
            </p14:nvContentPartPr>
            <p14:xfrm>
              <a:off x="3858616" y="4266463"/>
              <a:ext cx="360" cy="2242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FDF0E01-0FB5-7D4B-92B4-30D0409200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40976" y="4248463"/>
                <a:ext cx="360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B62ADAD-8834-9E4A-8E69-A9742507D5CB}"/>
                  </a:ext>
                </a:extLst>
              </p14:cNvPr>
              <p14:cNvContentPartPr/>
              <p14:nvPr/>
            </p14:nvContentPartPr>
            <p14:xfrm>
              <a:off x="3484216" y="4533223"/>
              <a:ext cx="3600" cy="228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B62ADAD-8834-9E4A-8E69-A9742507D5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66576" y="4515223"/>
                <a:ext cx="392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26A40B9-9D02-B744-82BD-EAD7AA16F110}"/>
                  </a:ext>
                </a:extLst>
              </p14:cNvPr>
              <p14:cNvContentPartPr/>
              <p14:nvPr/>
            </p14:nvContentPartPr>
            <p14:xfrm>
              <a:off x="3304576" y="5026063"/>
              <a:ext cx="69840" cy="171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26A40B9-9D02-B744-82BD-EAD7AA16F1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6576" y="5008063"/>
                <a:ext cx="105480" cy="206640"/>
              </a:xfrm>
              <a:prstGeom prst="rect">
                <a:avLst/>
              </a:prstGeom>
            </p:spPr>
          </p:pic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CADB698-6C1F-DF40-B212-86B4817C7019}"/>
              </a:ext>
            </a:extLst>
          </p:cNvPr>
          <p:cNvSpPr/>
          <p:nvPr/>
        </p:nvSpPr>
        <p:spPr>
          <a:xfrm>
            <a:off x="5561146" y="4422121"/>
            <a:ext cx="2971800" cy="709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like to choose a fortune  wheel with 10 scales.</a:t>
            </a:r>
          </a:p>
        </p:txBody>
      </p:sp>
    </p:spTree>
    <p:extLst>
      <p:ext uri="{BB962C8B-B14F-4D97-AF65-F5344CB8AC3E}">
        <p14:creationId xmlns:p14="http://schemas.microsoft.com/office/powerpoint/2010/main" val="41022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Tortoise: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4906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CC00FF"/>
                </a:solidFill>
              </a:rPr>
              <a:t>int</a:t>
            </a:r>
            <a:r>
              <a:rPr lang="en-US" sz="2800" dirty="0"/>
              <a:t> Tortoise::</a:t>
            </a:r>
            <a:r>
              <a:rPr lang="en-US" sz="2800" dirty="0" err="1"/>
              <a:t>getPosition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CC00FF"/>
                </a:solidFill>
              </a:rPr>
              <a:t>const</a:t>
            </a:r>
            <a:r>
              <a:rPr lang="en-US" sz="2800" dirty="0"/>
              <a:t>  {</a:t>
            </a:r>
          </a:p>
          <a:p>
            <a:pPr marL="0" indent="0">
              <a:buNone/>
            </a:pPr>
            <a:r>
              <a:rPr lang="en-US" sz="2800" dirty="0"/>
              <a:t>       </a:t>
            </a:r>
            <a:r>
              <a:rPr lang="en-US" sz="2800" dirty="0">
                <a:solidFill>
                  <a:srgbClr val="FF0000"/>
                </a:solidFill>
              </a:rPr>
              <a:t>//Your code goes here.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>
                <a:solidFill>
                  <a:srgbClr val="3333FF"/>
                </a:solidFill>
              </a:rPr>
              <a:t>//Position generated by move() might be out of //boundary of the road (slip pass the leftmost block or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33FF"/>
                </a:solidFill>
              </a:rPr>
              <a:t>//slop past the rightmost block of the road),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33FF"/>
                </a:solidFill>
              </a:rPr>
              <a:t>//reset the position to an appropriate number.</a:t>
            </a:r>
          </a:p>
          <a:p>
            <a:pPr marL="0" indent="0">
              <a:buNone/>
            </a:pPr>
            <a:r>
              <a:rPr lang="en-US" sz="2800" dirty="0"/>
              <a:t>void Tortoise::</a:t>
            </a:r>
            <a:r>
              <a:rPr lang="en-US" sz="2800" dirty="0" err="1"/>
              <a:t>setPosition</a:t>
            </a:r>
            <a:r>
              <a:rPr lang="en-US" sz="2800" dirty="0"/>
              <a:t>(int </a:t>
            </a:r>
            <a:r>
              <a:rPr lang="en-US" sz="2800" dirty="0" err="1"/>
              <a:t>newPosition</a:t>
            </a:r>
            <a:r>
              <a:rPr lang="en-US" sz="2800" dirty="0"/>
              <a:t>) {</a:t>
            </a:r>
          </a:p>
          <a:p>
            <a:pPr marL="0" indent="0">
              <a:buNone/>
            </a:pPr>
            <a:r>
              <a:rPr lang="en-US" sz="2800" dirty="0"/>
              <a:t>        </a:t>
            </a:r>
            <a:r>
              <a:rPr lang="en-US" sz="2800" dirty="0">
                <a:solidFill>
                  <a:srgbClr val="FF0000"/>
                </a:solidFill>
              </a:rPr>
              <a:t>//Your code goes here.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184585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8AD7-EB51-B84D-B28D-8128F9AF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Tortoise: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D0AD1-AAC5-6C44-BF5C-EA52622C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//Return move pattern.</a:t>
            </a: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//What is the method header?</a:t>
            </a:r>
          </a:p>
          <a:p>
            <a:pPr marL="0" indent="0">
              <a:buNone/>
            </a:pPr>
            <a:endParaRPr lang="en-US" dirty="0">
              <a:solidFill>
                <a:srgbClr val="3333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//Return pattern length.</a:t>
            </a: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//What is the method header?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6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Hare class similarly.</a:t>
            </a:r>
          </a:p>
        </p:txBody>
      </p:sp>
    </p:spTree>
    <p:extLst>
      <p:ext uri="{BB962C8B-B14F-4D97-AF65-F5344CB8AC3E}">
        <p14:creationId xmlns:p14="http://schemas.microsoft.com/office/powerpoint/2010/main" val="247881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Road can be thought as adjacent blocks (squares) of mud, when an animal step on a block, the animal will leave a mark.</a:t>
            </a:r>
          </a:p>
          <a:p>
            <a:pPr lvl="1"/>
            <a:r>
              <a:rPr lang="en-US" dirty="0"/>
              <a:t>A hare leaves letter ‘H’, while a tortoise leaves letter ‘T’. An untouched block is represented by a space.</a:t>
            </a:r>
          </a:p>
          <a:p>
            <a:r>
              <a:rPr lang="en-US" dirty="0"/>
              <a:t>Use an array of char to represent a road. It remains to find operations for this data member.</a:t>
            </a:r>
          </a:p>
        </p:txBody>
      </p:sp>
    </p:spTree>
    <p:extLst>
      <p:ext uri="{BB962C8B-B14F-4D97-AF65-F5344CB8AC3E}">
        <p14:creationId xmlns:p14="http://schemas.microsoft.com/office/powerpoint/2010/main" val="85292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105400"/>
          </a:xfrm>
        </p:spPr>
        <p:txBody>
          <a:bodyPr>
            <a:noAutofit/>
          </a:bodyPr>
          <a:lstStyle/>
          <a:p>
            <a:r>
              <a:rPr lang="en-US" sz="2800" dirty="0"/>
              <a:t>What are data members?</a:t>
            </a:r>
          </a:p>
          <a:p>
            <a:r>
              <a:rPr lang="en-US" sz="2800" dirty="0"/>
              <a:t>What are operations on data members?</a:t>
            </a:r>
          </a:p>
          <a:p>
            <a:r>
              <a:rPr lang="en-US" sz="2800" dirty="0"/>
              <a:t>How to define constructor?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//Default constructor to create a road with 70 blocks, //each block is initialized with a space char.</a:t>
            </a:r>
          </a:p>
          <a:p>
            <a:pPr marL="0" indent="0">
              <a:buNone/>
            </a:pPr>
            <a:endParaRPr lang="en-US" sz="2800" dirty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//A non-default constructor to create a road with proper //length. A parameter representing length is provided.</a:t>
            </a:r>
          </a:p>
          <a:p>
            <a:pPr marL="0" indent="0">
              <a:buNone/>
            </a:pPr>
            <a:r>
              <a:rPr lang="en-US" sz="2800" dirty="0"/>
              <a:t>     </a:t>
            </a:r>
            <a:endParaRPr lang="en-US" sz="2300" dirty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sz="23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99139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Road: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//Clear each block of road to be space char.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//It is equivalent to clean the road.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//This method is called by constructors.</a:t>
            </a:r>
          </a:p>
          <a:p>
            <a:pPr marL="0" indent="0">
              <a:buNone/>
            </a:pPr>
            <a:r>
              <a:rPr lang="en-US" sz="2800" dirty="0"/>
              <a:t>void Road::clear() {</a:t>
            </a:r>
          </a:p>
          <a:p>
            <a:pPr marL="0" indent="0">
              <a:buNone/>
            </a:pPr>
            <a:r>
              <a:rPr lang="en-US" sz="2800" dirty="0"/>
              <a:t>         </a:t>
            </a:r>
            <a:r>
              <a:rPr lang="en-US" sz="2800" dirty="0">
                <a:solidFill>
                  <a:srgbClr val="FF0000"/>
                </a:solidFill>
              </a:rPr>
              <a:t>//Your code goes here.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endParaRPr lang="en-US" sz="2300" dirty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sz="23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94727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road: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7630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3333FF"/>
                </a:solidFill>
              </a:rPr>
              <a:t>//Suppose the first block starts from zero.</a:t>
            </a:r>
            <a:endParaRPr lang="en-US" sz="2800" dirty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3333FF"/>
                </a:solidFill>
              </a:rPr>
              <a:t>//Get the last block of the road.</a:t>
            </a:r>
          </a:p>
          <a:p>
            <a:pPr marL="0" indent="0">
              <a:buNone/>
            </a:pPr>
            <a:r>
              <a:rPr lang="en-US" sz="2800" dirty="0"/>
              <a:t>int Road::</a:t>
            </a:r>
            <a:r>
              <a:rPr lang="en-US" sz="2800" dirty="0" err="1"/>
              <a:t>getLastBlock</a:t>
            </a:r>
            <a:r>
              <a:rPr lang="en-US" sz="2800" dirty="0"/>
              <a:t>(){</a:t>
            </a:r>
          </a:p>
          <a:p>
            <a:pPr marL="0" indent="0">
              <a:buNone/>
            </a:pPr>
            <a:r>
              <a:rPr lang="en-US" sz="2800" dirty="0"/>
              <a:t>      </a:t>
            </a:r>
            <a:r>
              <a:rPr lang="en-US" sz="2800" dirty="0">
                <a:solidFill>
                  <a:srgbClr val="FF0000"/>
                </a:solidFill>
              </a:rPr>
              <a:t>//Your code goes here.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3333FF"/>
                </a:solidFill>
              </a:rPr>
              <a:t>//Put </a:t>
            </a:r>
            <a:r>
              <a:rPr lang="en-US" sz="2800" dirty="0" err="1">
                <a:solidFill>
                  <a:srgbClr val="3333FF"/>
                </a:solidFill>
              </a:rPr>
              <a:t>ch</a:t>
            </a:r>
            <a:r>
              <a:rPr lang="en-US" sz="2800" dirty="0">
                <a:solidFill>
                  <a:srgbClr val="3333FF"/>
                </a:solidFill>
              </a:rPr>
              <a:t> into position (representing index) of array blocks.</a:t>
            </a:r>
          </a:p>
          <a:p>
            <a:pPr marL="0" indent="0">
              <a:buNone/>
            </a:pPr>
            <a:r>
              <a:rPr lang="en-US" sz="2800" dirty="0"/>
              <a:t>void Road::mark(int position, char </a:t>
            </a:r>
            <a:r>
              <a:rPr lang="en-US" sz="2800" dirty="0" err="1"/>
              <a:t>ch</a:t>
            </a:r>
            <a:r>
              <a:rPr lang="en-US" sz="2800" dirty="0"/>
              <a:t>){</a:t>
            </a:r>
          </a:p>
          <a:p>
            <a:pPr marL="0" indent="0">
              <a:buNone/>
            </a:pPr>
            <a:r>
              <a:rPr lang="en-US" sz="2800" dirty="0"/>
              <a:t>         </a:t>
            </a:r>
            <a:r>
              <a:rPr lang="en-US" sz="2800" dirty="0">
                <a:solidFill>
                  <a:srgbClr val="FF0000"/>
                </a:solidFill>
              </a:rPr>
              <a:t>//Your code goes here.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814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C799-489A-EC44-98AB-4843F177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.h and .</a:t>
            </a:r>
            <a:r>
              <a:rPr lang="en-US" dirty="0" err="1"/>
              <a:t>hpp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0041D-CA9B-584A-8C97-EBFE3B1B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https://stackoverflow.com/questions/152555/h-or-hpp-for-your-class-definitions</a:t>
            </a:r>
            <a:endParaRPr lang="en-US" dirty="0"/>
          </a:p>
          <a:p>
            <a:pPr fontAlgn="base"/>
            <a:r>
              <a:rPr lang="en-US" b="1" dirty="0"/>
              <a:t>.</a:t>
            </a:r>
            <a:r>
              <a:rPr lang="en-US" b="1" dirty="0" err="1"/>
              <a:t>hpp</a:t>
            </a:r>
            <a:r>
              <a:rPr lang="en-US" b="1" dirty="0"/>
              <a:t> : C++ Headers</a:t>
            </a:r>
            <a:br>
              <a:rPr lang="en-US" dirty="0"/>
            </a:br>
            <a:r>
              <a:rPr lang="en-US" b="1" dirty="0"/>
              <a:t>.h : C/C++ compatible or pure C Headers</a:t>
            </a:r>
          </a:p>
          <a:p>
            <a:r>
              <a:rPr lang="en-US" dirty="0"/>
              <a:t>We </a:t>
            </a:r>
            <a:r>
              <a:rPr lang="en-US" dirty="0">
                <a:highlight>
                  <a:srgbClr val="00FFFF"/>
                </a:highlight>
              </a:rPr>
              <a:t>should</a:t>
            </a:r>
            <a:r>
              <a:rPr lang="en-US" dirty="0"/>
              <a:t> use </a:t>
            </a:r>
            <a:r>
              <a:rPr lang="en-US" dirty="0" err="1"/>
              <a:t>Hare.hpp</a:t>
            </a:r>
            <a:r>
              <a:rPr lang="en-US" dirty="0"/>
              <a:t> and </a:t>
            </a:r>
            <a:r>
              <a:rPr lang="en-US" dirty="0" err="1"/>
              <a:t>Hare.cpp</a:t>
            </a:r>
            <a:r>
              <a:rPr lang="en-US" dirty="0"/>
              <a:t>, </a:t>
            </a:r>
            <a:r>
              <a:rPr lang="en-US" dirty="0" err="1"/>
              <a:t>Tortoise.hpp</a:t>
            </a:r>
            <a:r>
              <a:rPr lang="en-US" dirty="0"/>
              <a:t> and </a:t>
            </a:r>
            <a:r>
              <a:rPr lang="en-US" dirty="0" err="1"/>
              <a:t>Tortoise.cpp</a:t>
            </a:r>
            <a:r>
              <a:rPr lang="en-US" dirty="0"/>
              <a:t>, </a:t>
            </a:r>
            <a:r>
              <a:rPr lang="en-US" dirty="0" err="1"/>
              <a:t>Road.hpp</a:t>
            </a:r>
            <a:r>
              <a:rPr lang="en-US" dirty="0"/>
              <a:t> and </a:t>
            </a:r>
            <a:r>
              <a:rPr lang="en-US" dirty="0" err="1"/>
              <a:t>Road.cpp</a:t>
            </a:r>
            <a:r>
              <a:rPr lang="en-US" dirty="0"/>
              <a:t>, </a:t>
            </a:r>
            <a:r>
              <a:rPr lang="en-US" dirty="0" err="1"/>
              <a:t>Competition.hpp</a:t>
            </a:r>
            <a:r>
              <a:rPr lang="en-US" dirty="0"/>
              <a:t> and </a:t>
            </a:r>
            <a:r>
              <a:rPr lang="en-US" dirty="0" err="1"/>
              <a:t>Competition.cpp</a:t>
            </a:r>
            <a:r>
              <a:rPr lang="en-US" dirty="0"/>
              <a:t>. But due to old setting of </a:t>
            </a:r>
            <a:r>
              <a:rPr lang="en-US" dirty="0" err="1"/>
              <a:t>gradescope</a:t>
            </a:r>
            <a:r>
              <a:rPr lang="en-US" dirty="0"/>
              <a:t>, we use .h instead of .</a:t>
            </a:r>
            <a:r>
              <a:rPr lang="en-US" dirty="0" err="1"/>
              <a:t>hpp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64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road: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3333FF"/>
                </a:solidFill>
              </a:rPr>
              <a:t>//Return a char array to represent the contents of //blocks of the road object.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C00FF"/>
                </a:solidFill>
              </a:rPr>
              <a:t>char* </a:t>
            </a:r>
            <a:r>
              <a:rPr lang="en-US" sz="2800" dirty="0"/>
              <a:t>Road::</a:t>
            </a:r>
            <a:r>
              <a:rPr lang="en-US" sz="2800" dirty="0" err="1"/>
              <a:t>toString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CC00FF"/>
                </a:solidFill>
              </a:rPr>
              <a:t>const</a:t>
            </a:r>
            <a:r>
              <a:rPr lang="en-US" sz="2800" dirty="0"/>
              <a:t> {</a:t>
            </a:r>
          </a:p>
          <a:p>
            <a:pPr marL="0" indent="0">
              <a:buNone/>
            </a:pPr>
            <a:r>
              <a:rPr lang="en-US" sz="2800" dirty="0"/>
              <a:t>            …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2496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B675D9E6-EF45-C748-9319-D73AFF20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10" y="1982551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FD8F0-EDC0-AD40-8BA6-B8F9E29D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Hare &amp; Tortoise compete on Road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Dark Asphalt Chunk 02">
                <a:extLst>
                  <a:ext uri="{FF2B5EF4-FFF2-40B4-BE49-F238E27FC236}">
                    <a16:creationId xmlns:a16="http://schemas.microsoft.com/office/drawing/2014/main" id="{9A544C5F-CD49-A44C-BA4C-6C1EE672E32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75811459"/>
                  </p:ext>
                </p:extLst>
              </p:nvPr>
            </p:nvGraphicFramePr>
            <p:xfrm rot="21188582">
              <a:off x="2401531" y="2227211"/>
              <a:ext cx="4050506" cy="901523"/>
            </p:xfrm>
            <a:graphic>
              <a:graphicData uri="http://schemas.microsoft.com/office/drawing/2017/model3d">
                <am3d:model3d r:embed="rId3">
                  <am3d:spPr>
                    <a:xfrm rot="21188582">
                      <a:off x="0" y="0"/>
                      <a:ext cx="4050506" cy="901523"/>
                    </a:xfrm>
                    <a:prstGeom prst="rect">
                      <a:avLst/>
                    </a:prstGeom>
                  </am3d:spPr>
                  <am3d:camera>
                    <am3d:pos x="0" y="0" z="62932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696326" d="1000000"/>
                    <am3d:preTrans dx="1432713" dy="-614347" dz="14698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822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Dark Asphalt Chunk 02">
                <a:extLst>
                  <a:ext uri="{FF2B5EF4-FFF2-40B4-BE49-F238E27FC236}">
                    <a16:creationId xmlns:a16="http://schemas.microsoft.com/office/drawing/2014/main" id="{9A544C5F-CD49-A44C-BA4C-6C1EE672E3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188582">
                <a:off x="2401531" y="2227211"/>
                <a:ext cx="4050506" cy="901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abbit">
                <a:extLst>
                  <a:ext uri="{FF2B5EF4-FFF2-40B4-BE49-F238E27FC236}">
                    <a16:creationId xmlns:a16="http://schemas.microsoft.com/office/drawing/2014/main" id="{1CA896E5-26DE-C84C-B11D-DBFBE8970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9115230"/>
                  </p:ext>
                </p:extLst>
              </p:nvPr>
            </p:nvGraphicFramePr>
            <p:xfrm>
              <a:off x="2664114" y="2273870"/>
              <a:ext cx="992538" cy="9829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92538" cy="982948"/>
                    </a:xfrm>
                    <a:prstGeom prst="rect">
                      <a:avLst/>
                    </a:prstGeom>
                  </am3d:spPr>
                  <am3d:camera>
                    <am3d:pos x="0" y="0" z="67782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428489" d="1000000"/>
                    <am3d:preTrans dx="619644" dy="-15951364" dz="-1740204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007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abbit">
                <a:extLst>
                  <a:ext uri="{FF2B5EF4-FFF2-40B4-BE49-F238E27FC236}">
                    <a16:creationId xmlns:a16="http://schemas.microsoft.com/office/drawing/2014/main" id="{1CA896E5-26DE-C84C-B11D-DBFBE8970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4114" y="2273870"/>
                <a:ext cx="992538" cy="982948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93AC67A0-A2A4-F747-BA6A-572219A8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8" y="1975168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9C5B32D-63D9-F149-BD0B-2DF02C8DA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464197"/>
              </p:ext>
            </p:extLst>
          </p:nvPr>
        </p:nvGraphicFramePr>
        <p:xfrm>
          <a:off x="2719468" y="3467121"/>
          <a:ext cx="3657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962147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127617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698967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180881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056408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59074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‘H’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‘T’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93033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6" descr="Dark Asphalt Chunk 02">
                <a:extLst>
                  <a:ext uri="{FF2B5EF4-FFF2-40B4-BE49-F238E27FC236}">
                    <a16:creationId xmlns:a16="http://schemas.microsoft.com/office/drawing/2014/main" id="{6236F5EC-2744-9640-990B-00FF87558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9942466"/>
                  </p:ext>
                </p:extLst>
              </p:nvPr>
            </p:nvGraphicFramePr>
            <p:xfrm rot="21188582">
              <a:off x="2546747" y="4886774"/>
              <a:ext cx="4050506" cy="901523"/>
            </p:xfrm>
            <a:graphic>
              <a:graphicData uri="http://schemas.microsoft.com/office/drawing/2017/model3d">
                <am3d:model3d r:embed="rId3">
                  <am3d:spPr>
                    <a:xfrm rot="21188582">
                      <a:off x="0" y="0"/>
                      <a:ext cx="4050506" cy="901523"/>
                    </a:xfrm>
                    <a:prstGeom prst="rect">
                      <a:avLst/>
                    </a:prstGeom>
                  </am3d:spPr>
                  <am3d:camera>
                    <am3d:pos x="0" y="0" z="629325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696326" d="1000000"/>
                    <am3d:preTrans dx="1432713" dy="-614347" dz="14698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822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6" descr="Dark Asphalt Chunk 02">
                <a:extLst>
                  <a:ext uri="{FF2B5EF4-FFF2-40B4-BE49-F238E27FC236}">
                    <a16:creationId xmlns:a16="http://schemas.microsoft.com/office/drawing/2014/main" id="{6236F5EC-2744-9640-990B-00FF87558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188582">
                <a:off x="2546747" y="4886774"/>
                <a:ext cx="4050506" cy="901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Rabbit">
                <a:extLst>
                  <a:ext uri="{FF2B5EF4-FFF2-40B4-BE49-F238E27FC236}">
                    <a16:creationId xmlns:a16="http://schemas.microsoft.com/office/drawing/2014/main" id="{0CFBB3BC-B3ED-DF49-856D-5D6AF8113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4823272"/>
                  </p:ext>
                </p:extLst>
              </p:nvPr>
            </p:nvGraphicFramePr>
            <p:xfrm>
              <a:off x="5153716" y="4711720"/>
              <a:ext cx="992537" cy="98294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92537" cy="982949"/>
                    </a:xfrm>
                    <a:prstGeom prst="rect">
                      <a:avLst/>
                    </a:prstGeom>
                  </am3d:spPr>
                  <am3d:camera>
                    <am3d:pos x="0" y="0" z="67782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428489" d="1000000"/>
                    <am3d:preTrans dx="619644" dy="-15951364" dz="-1740204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007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Rabbit">
                <a:extLst>
                  <a:ext uri="{FF2B5EF4-FFF2-40B4-BE49-F238E27FC236}">
                    <a16:creationId xmlns:a16="http://schemas.microsoft.com/office/drawing/2014/main" id="{0CFBB3BC-B3ED-DF49-856D-5D6AF8113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3716" y="4711720"/>
                <a:ext cx="992537" cy="982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Tortoise - low poly">
                <a:extLst>
                  <a:ext uri="{FF2B5EF4-FFF2-40B4-BE49-F238E27FC236}">
                    <a16:creationId xmlns:a16="http://schemas.microsoft.com/office/drawing/2014/main" id="{EE032D5B-2264-9946-A9F0-14A5F82FCC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1635332"/>
                  </p:ext>
                </p:extLst>
              </p:nvPr>
            </p:nvGraphicFramePr>
            <p:xfrm>
              <a:off x="3989077" y="1988785"/>
              <a:ext cx="1165845" cy="72854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65845" cy="728549"/>
                    </a:xfrm>
                    <a:prstGeom prst="rect">
                      <a:avLst/>
                    </a:prstGeom>
                  </am3d:spPr>
                  <am3d:camera>
                    <am3d:pos x="0" y="0" z="60364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8569" d="1000000"/>
                    <am3d:preTrans dx="85144" dy="-9786347" dz="-631714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46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Tortoise - low poly">
                <a:extLst>
                  <a:ext uri="{FF2B5EF4-FFF2-40B4-BE49-F238E27FC236}">
                    <a16:creationId xmlns:a16="http://schemas.microsoft.com/office/drawing/2014/main" id="{EE032D5B-2264-9946-A9F0-14A5F82FC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9077" y="1988785"/>
                <a:ext cx="1165845" cy="728549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4">
            <a:extLst>
              <a:ext uri="{FF2B5EF4-FFF2-40B4-BE49-F238E27FC236}">
                <a16:creationId xmlns:a16="http://schemas.microsoft.com/office/drawing/2014/main" id="{45D7C8C4-FD67-9C43-A518-6D111676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9" y="454827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41F4E4B-F10F-4C42-A2AD-857A216E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395" y="4509571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88765B12-F221-FA41-934E-D5A0E931D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59781"/>
              </p:ext>
            </p:extLst>
          </p:nvPr>
        </p:nvGraphicFramePr>
        <p:xfrm>
          <a:off x="2864251" y="5794660"/>
          <a:ext cx="3657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962147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127617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698967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180881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056408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59074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‘T’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‘H’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93033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Tortoise - low poly">
                <a:extLst>
                  <a:ext uri="{FF2B5EF4-FFF2-40B4-BE49-F238E27FC236}">
                    <a16:creationId xmlns:a16="http://schemas.microsoft.com/office/drawing/2014/main" id="{799E11B8-DD7E-6B45-AAE7-C2499F7AC4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7418273"/>
                  </p:ext>
                </p:extLst>
              </p:nvPr>
            </p:nvGraphicFramePr>
            <p:xfrm>
              <a:off x="3201938" y="4608986"/>
              <a:ext cx="1165845" cy="72854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65845" cy="728549"/>
                    </a:xfrm>
                    <a:prstGeom prst="rect">
                      <a:avLst/>
                    </a:prstGeom>
                  </am3d:spPr>
                  <am3d:camera>
                    <am3d:pos x="0" y="0" z="60364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8569" d="1000000"/>
                    <am3d:preTrans dx="85144" dy="-9786347" dz="-631714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46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Tortoise - low poly">
                <a:extLst>
                  <a:ext uri="{FF2B5EF4-FFF2-40B4-BE49-F238E27FC236}">
                    <a16:creationId xmlns:a16="http://schemas.microsoft.com/office/drawing/2014/main" id="{799E11B8-DD7E-6B45-AAE7-C2499F7AC4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1938" y="4608986"/>
                <a:ext cx="1165845" cy="7285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543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members</a:t>
            </a:r>
          </a:p>
          <a:p>
            <a:pPr marL="0" indent="0">
              <a:buNone/>
            </a:pPr>
            <a:r>
              <a:rPr lang="en-US" dirty="0"/>
              <a:t>Constructors</a:t>
            </a:r>
          </a:p>
          <a:p>
            <a:pPr marL="0" indent="0">
              <a:buNone/>
            </a:pPr>
            <a:r>
              <a:rPr lang="en-US" dirty="0"/>
              <a:t>Destructor</a:t>
            </a:r>
          </a:p>
          <a:p>
            <a:pPr marL="0" indent="0">
              <a:buNone/>
            </a:pPr>
            <a:r>
              <a:rPr lang="en-US" dirty="0"/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97664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Competition -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void </a:t>
            </a:r>
            <a:r>
              <a:rPr lang="en-US" sz="2200" dirty="0" err="1"/>
              <a:t>Competiton</a:t>
            </a:r>
            <a:r>
              <a:rPr lang="en-US" sz="2200" dirty="0"/>
              <a:t>::start() {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>
                <a:solidFill>
                  <a:srgbClr val="3333FF"/>
                </a:solidFill>
              </a:rPr>
              <a:t>//find out last block of the road.</a:t>
            </a:r>
          </a:p>
          <a:p>
            <a:pPr marL="0" indent="0">
              <a:buNone/>
            </a:pPr>
            <a:r>
              <a:rPr lang="en-US" sz="2200" dirty="0"/>
              <a:t>     int </a:t>
            </a:r>
            <a:r>
              <a:rPr lang="en-US" sz="2200" dirty="0" err="1"/>
              <a:t>lastBlock</a:t>
            </a:r>
            <a:r>
              <a:rPr lang="en-US" sz="2200" dirty="0"/>
              <a:t> = …;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int</a:t>
            </a:r>
            <a:r>
              <a:rPr lang="en-US" sz="2200" dirty="0"/>
              <a:t> round = 1; </a:t>
            </a:r>
            <a:r>
              <a:rPr lang="en-US" sz="2200" dirty="0">
                <a:solidFill>
                  <a:srgbClr val="3333FF"/>
                </a:solidFill>
              </a:rPr>
              <a:t>//Record time to start race.</a:t>
            </a:r>
          </a:p>
          <a:p>
            <a:pPr marL="0" indent="0">
              <a:buNone/>
            </a:pPr>
            <a:r>
              <a:rPr lang="en-US" sz="2200" dirty="0"/>
              <a:t>     as long as neither hare nor tortoise reaches the last block</a:t>
            </a:r>
          </a:p>
          <a:p>
            <a:pPr marL="0" indent="0">
              <a:buNone/>
            </a:pPr>
            <a:r>
              <a:rPr lang="en-US" sz="2200" dirty="0"/>
              <a:t>          </a:t>
            </a:r>
            <a:r>
              <a:rPr lang="en-US" sz="2200" dirty="0">
                <a:solidFill>
                  <a:srgbClr val="7030A0"/>
                </a:solidFill>
              </a:rPr>
              <a:t>move hare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          move tortoise </a:t>
            </a:r>
          </a:p>
          <a:p>
            <a:pPr marL="0" indent="0">
              <a:buNone/>
            </a:pPr>
            <a:r>
              <a:rPr lang="en-US" sz="2200" dirty="0"/>
              <a:t>          </a:t>
            </a:r>
            <a:r>
              <a:rPr lang="en-US" sz="2200" dirty="0">
                <a:solidFill>
                  <a:srgbClr val="FF0000"/>
                </a:solidFill>
              </a:rPr>
              <a:t>adjust hare’s position if it is too left or too right.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          adjust tortoise’s position if it is too left or too right.</a:t>
            </a:r>
          </a:p>
          <a:p>
            <a:pPr marL="0" indent="0">
              <a:buNone/>
            </a:pPr>
            <a:r>
              <a:rPr lang="en-US" sz="2200" dirty="0"/>
              <a:t>          </a:t>
            </a:r>
            <a:r>
              <a:rPr lang="en-US" sz="2200" dirty="0">
                <a:solidFill>
                  <a:srgbClr val="3333FF"/>
                </a:solidFill>
              </a:rPr>
              <a:t>Mark road blocks where hare and tor reach.</a:t>
            </a:r>
          </a:p>
          <a:p>
            <a:pPr marL="0" indent="0">
              <a:buNone/>
            </a:pPr>
            <a:r>
              <a:rPr lang="en-US" sz="2200" dirty="0"/>
              <a:t>         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Print out round, then print road as a string.</a:t>
            </a:r>
          </a:p>
          <a:p>
            <a:pPr marL="0" indent="0">
              <a:buNone/>
            </a:pPr>
            <a:r>
              <a:rPr lang="en-US" sz="2200" dirty="0"/>
              <a:t>          </a:t>
            </a:r>
            <a:r>
              <a:rPr lang="en-US" sz="2200" dirty="0">
                <a:solidFill>
                  <a:srgbClr val="CC00FF"/>
                </a:solidFill>
              </a:rPr>
              <a:t>Clear road to prepare for the next round.</a:t>
            </a:r>
          </a:p>
        </p:txBody>
      </p:sp>
    </p:spTree>
    <p:extLst>
      <p:ext uri="{BB962C8B-B14F-4D97-AF65-F5344CB8AC3E}">
        <p14:creationId xmlns:p14="http://schemas.microsoft.com/office/powerpoint/2010/main" val="4206489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Competition --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//Once at least one of hare and tortoise //reaches the last block, report the result.</a:t>
            </a:r>
          </a:p>
          <a:p>
            <a:pPr marL="0" indent="0">
              <a:buNone/>
            </a:pPr>
            <a:r>
              <a:rPr lang="en-US" dirty="0"/>
              <a:t>if both animals reaches the </a:t>
            </a:r>
            <a:r>
              <a:rPr lang="en-US" dirty="0" err="1"/>
              <a:t>endline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print out </a:t>
            </a:r>
            <a:r>
              <a:rPr lang="en-US" dirty="0">
                <a:solidFill>
                  <a:srgbClr val="00B0F0"/>
                </a:solidFill>
              </a:rPr>
              <a:t>“It is a tie.”</a:t>
            </a:r>
          </a:p>
          <a:p>
            <a:pPr marL="0" indent="0">
              <a:buNone/>
            </a:pPr>
            <a:r>
              <a:rPr lang="en-US" dirty="0"/>
              <a:t>else if hare reaches the </a:t>
            </a:r>
            <a:r>
              <a:rPr lang="en-US" dirty="0" err="1"/>
              <a:t>endline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print out </a:t>
            </a:r>
            <a:r>
              <a:rPr lang="en-US" dirty="0">
                <a:solidFill>
                  <a:srgbClr val="7030A0"/>
                </a:solidFill>
              </a:rPr>
              <a:t>“Yuck. Hare wins.”</a:t>
            </a:r>
          </a:p>
          <a:p>
            <a:pPr marL="0" indent="0">
              <a:buNone/>
            </a:pPr>
            <a:r>
              <a:rPr lang="en-US" dirty="0"/>
              <a:t>        else print out </a:t>
            </a:r>
            <a:r>
              <a:rPr lang="en-US" dirty="0">
                <a:solidFill>
                  <a:srgbClr val="FF0000"/>
                </a:solidFill>
              </a:rPr>
              <a:t>“Yay!!! Tortoise wins.”</a:t>
            </a:r>
          </a:p>
          <a:p>
            <a:pPr marL="0" indent="0">
              <a:buNone/>
            </a:pPr>
            <a:r>
              <a:rPr lang="en-US" dirty="0"/>
              <a:t>} </a:t>
            </a:r>
            <a:r>
              <a:rPr lang="en-US" dirty="0">
                <a:solidFill>
                  <a:srgbClr val="3333FF"/>
                </a:solidFill>
              </a:rPr>
              <a:t>//end of method start</a:t>
            </a:r>
          </a:p>
        </p:txBody>
      </p:sp>
    </p:spTree>
    <p:extLst>
      <p:ext uri="{BB962C8B-B14F-4D97-AF65-F5344CB8AC3E}">
        <p14:creationId xmlns:p14="http://schemas.microsoft.com/office/powerpoint/2010/main" val="4260771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Autofit/>
          </a:bodyPr>
          <a:lstStyle/>
          <a:p>
            <a:r>
              <a:rPr lang="en-US" sz="4000" dirty="0"/>
              <a:t>Client of Competition – string things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 main() {</a:t>
            </a:r>
          </a:p>
          <a:p>
            <a:pPr marL="0" indent="0">
              <a:buNone/>
            </a:pPr>
            <a:r>
              <a:rPr lang="en-US" dirty="0"/>
              <a:t>      Competition race;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race.start</a:t>
            </a:r>
            <a:r>
              <a:rPr lang="en-US" dirty="0"/>
              <a:t>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3333FF"/>
                </a:solidFill>
              </a:rPr>
              <a:t>//Create a object of Competition</a:t>
            </a: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      //using non-default constructor.</a:t>
            </a:r>
          </a:p>
          <a:p>
            <a:pPr marL="0" indent="0">
              <a:buNone/>
            </a:pPr>
            <a:r>
              <a:rPr lang="en-US" dirty="0">
                <a:solidFill>
                  <a:srgbClr val="3333FF"/>
                </a:solidFill>
              </a:rPr>
              <a:t>      //Call start method from this object.</a:t>
            </a:r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dirty="0"/>
              <a:t>      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7920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output for a road of 10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s-IS" sz="2200" dirty="0"/>
              <a:t>   1:   T       </a:t>
            </a:r>
          </a:p>
          <a:p>
            <a:pPr marL="0" indent="0">
              <a:buNone/>
            </a:pPr>
            <a:r>
              <a:rPr lang="is-IS" sz="2200" dirty="0"/>
              <a:t>Ouch, tortoise bites hare.</a:t>
            </a:r>
          </a:p>
          <a:p>
            <a:pPr marL="0" indent="0">
              <a:buNone/>
            </a:pPr>
            <a:r>
              <a:rPr lang="is-IS" sz="2200" dirty="0"/>
              <a:t>   2:  H   T    </a:t>
            </a:r>
          </a:p>
          <a:p>
            <a:pPr marL="0" indent="0">
              <a:buNone/>
            </a:pPr>
            <a:r>
              <a:rPr lang="is-IS" sz="2200" dirty="0"/>
              <a:t>   3: H      T  </a:t>
            </a:r>
          </a:p>
          <a:p>
            <a:pPr marL="0" indent="0">
              <a:buNone/>
            </a:pPr>
            <a:r>
              <a:rPr lang="is-IS" sz="2200" dirty="0"/>
              <a:t>   4:    T      </a:t>
            </a:r>
          </a:p>
          <a:p>
            <a:pPr marL="0" indent="0">
              <a:buNone/>
            </a:pPr>
            <a:r>
              <a:rPr lang="is-IS" sz="2200" dirty="0"/>
              <a:t>Ouch, tortoise bites hare.</a:t>
            </a:r>
          </a:p>
          <a:p>
            <a:pPr marL="0" indent="0">
              <a:buNone/>
            </a:pPr>
            <a:r>
              <a:rPr lang="is-IS" sz="2200" dirty="0"/>
              <a:t>   5: T    H    </a:t>
            </a:r>
          </a:p>
          <a:p>
            <a:pPr marL="0" indent="0">
              <a:buNone/>
            </a:pPr>
            <a:r>
              <a:rPr lang="is-IS" sz="2200" dirty="0"/>
              <a:t>   6:   T H     </a:t>
            </a:r>
          </a:p>
          <a:p>
            <a:pPr marL="0" indent="0">
              <a:buNone/>
            </a:pPr>
            <a:r>
              <a:rPr lang="is-IS" sz="2200" dirty="0"/>
              <a:t>   7:   H  T    </a:t>
            </a:r>
          </a:p>
          <a:p>
            <a:pPr marL="0" indent="0">
              <a:buNone/>
            </a:pPr>
            <a:r>
              <a:rPr lang="is-IS" sz="2200" dirty="0"/>
              <a:t>   8:  H     T  </a:t>
            </a:r>
          </a:p>
          <a:p>
            <a:pPr marL="0" indent="0">
              <a:buNone/>
            </a:pPr>
            <a:r>
              <a:rPr lang="is-IS" sz="2200" dirty="0"/>
              <a:t>   9: H        T</a:t>
            </a:r>
          </a:p>
          <a:p>
            <a:pPr marL="0" indent="0">
              <a:buNone/>
            </a:pPr>
            <a:r>
              <a:rPr lang="is-IS" sz="2200" dirty="0"/>
              <a:t>Tortoise wins. Yay!!!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90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output for a road of 10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s-IS" dirty="0"/>
              <a:t>   1: H T       </a:t>
            </a:r>
          </a:p>
          <a:p>
            <a:pPr marL="0" indent="0">
              <a:buNone/>
            </a:pPr>
            <a:r>
              <a:rPr lang="is-IS" dirty="0"/>
              <a:t>   2: H    T    </a:t>
            </a:r>
          </a:p>
          <a:p>
            <a:pPr marL="0" indent="0">
              <a:buNone/>
            </a:pPr>
            <a:r>
              <a:rPr lang="is-IS" dirty="0"/>
              <a:t>   3: HT        </a:t>
            </a:r>
          </a:p>
          <a:p>
            <a:pPr marL="0" indent="0">
              <a:buNone/>
            </a:pPr>
            <a:r>
              <a:rPr lang="is-IS" dirty="0"/>
              <a:t>   4: T  H      </a:t>
            </a:r>
          </a:p>
          <a:p>
            <a:pPr marL="0" indent="0">
              <a:buNone/>
            </a:pPr>
            <a:r>
              <a:rPr lang="is-IS" dirty="0"/>
              <a:t>   5:   T  H    </a:t>
            </a:r>
          </a:p>
          <a:p>
            <a:pPr marL="0" indent="0">
              <a:buNone/>
            </a:pPr>
            <a:r>
              <a:rPr lang="is-IS" dirty="0"/>
              <a:t>   6:      T  H </a:t>
            </a:r>
          </a:p>
          <a:p>
            <a:pPr marL="0" indent="0">
              <a:buNone/>
            </a:pPr>
            <a:r>
              <a:rPr lang="is-IS" dirty="0"/>
              <a:t>   7:  T       H</a:t>
            </a:r>
          </a:p>
          <a:p>
            <a:pPr marL="0" indent="0">
              <a:buNone/>
            </a:pPr>
            <a:r>
              <a:rPr lang="is-IS" dirty="0"/>
              <a:t>Hare wins. Yuck.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7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output of a road of 10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s-IS" dirty="0"/>
              <a:t>   1: H T       </a:t>
            </a:r>
          </a:p>
          <a:p>
            <a:pPr marL="0" indent="0">
              <a:buNone/>
            </a:pPr>
            <a:r>
              <a:rPr lang="is-IS" dirty="0"/>
              <a:t>   2: T H       </a:t>
            </a:r>
          </a:p>
          <a:p>
            <a:pPr marL="0" indent="0">
              <a:buNone/>
            </a:pPr>
            <a:r>
              <a:rPr lang="is-IS" dirty="0"/>
              <a:t>   3: T         </a:t>
            </a:r>
          </a:p>
          <a:p>
            <a:pPr marL="0" indent="0">
              <a:buNone/>
            </a:pPr>
            <a:r>
              <a:rPr lang="is-IS" dirty="0"/>
              <a:t>Ouch, tortoise bites hare.</a:t>
            </a:r>
          </a:p>
          <a:p>
            <a:pPr marL="0" indent="0">
              <a:buNone/>
            </a:pPr>
            <a:r>
              <a:rPr lang="is-IS" dirty="0"/>
              <a:t>   4: H T       </a:t>
            </a:r>
          </a:p>
          <a:p>
            <a:pPr marL="0" indent="0">
              <a:buNone/>
            </a:pPr>
            <a:r>
              <a:rPr lang="is-IS" dirty="0"/>
              <a:t>   5:    H T    </a:t>
            </a:r>
          </a:p>
          <a:p>
            <a:pPr marL="0" indent="0">
              <a:buNone/>
            </a:pPr>
            <a:r>
              <a:rPr lang="is-IS" dirty="0"/>
              <a:t>   6:  TH       </a:t>
            </a:r>
          </a:p>
          <a:p>
            <a:pPr marL="0" indent="0">
              <a:buNone/>
            </a:pPr>
            <a:r>
              <a:rPr lang="is-IS" dirty="0"/>
              <a:t>   7: TH        </a:t>
            </a:r>
          </a:p>
          <a:p>
            <a:pPr marL="0" indent="0">
              <a:buNone/>
            </a:pPr>
            <a:r>
              <a:rPr lang="is-IS" dirty="0"/>
              <a:t>   8:   T H     </a:t>
            </a:r>
          </a:p>
          <a:p>
            <a:pPr marL="0" indent="0">
              <a:buNone/>
            </a:pPr>
            <a:r>
              <a:rPr lang="is-IS" dirty="0"/>
              <a:t>   9:     HT    </a:t>
            </a:r>
          </a:p>
          <a:p>
            <a:pPr marL="0" indent="0">
              <a:buNone/>
            </a:pPr>
            <a:r>
              <a:rPr lang="is-IS" dirty="0"/>
              <a:t>  10:  T     H  </a:t>
            </a:r>
          </a:p>
          <a:p>
            <a:pPr marL="0" indent="0">
              <a:buNone/>
            </a:pPr>
            <a:r>
              <a:rPr lang="is-IS" dirty="0"/>
              <a:t>  11: T     H   </a:t>
            </a:r>
          </a:p>
          <a:p>
            <a:pPr marL="0" indent="0">
              <a:buNone/>
            </a:pPr>
            <a:r>
              <a:rPr lang="is-IS" dirty="0"/>
              <a:t>  12:    T  H   </a:t>
            </a:r>
          </a:p>
          <a:p>
            <a:pPr marL="0" indent="0">
              <a:buNone/>
            </a:pPr>
            <a:r>
              <a:rPr lang="is-IS" dirty="0"/>
              <a:t>  13:      T    </a:t>
            </a:r>
          </a:p>
          <a:p>
            <a:pPr marL="0" indent="0">
              <a:buNone/>
            </a:pPr>
            <a:r>
              <a:rPr lang="is-IS" dirty="0"/>
              <a:t>Ouch, tortoise bites hare.</a:t>
            </a:r>
          </a:p>
          <a:p>
            <a:pPr marL="0" indent="0">
              <a:buNone/>
            </a:pPr>
            <a:r>
              <a:rPr lang="is-IS" dirty="0"/>
              <a:t>  14:        HT </a:t>
            </a:r>
          </a:p>
          <a:p>
            <a:pPr marL="0" indent="0">
              <a:buNone/>
            </a:pPr>
            <a:r>
              <a:rPr lang="is-IS" dirty="0"/>
              <a:t>  15:          T</a:t>
            </a:r>
          </a:p>
          <a:p>
            <a:pPr marL="0" indent="0">
              <a:buNone/>
            </a:pPr>
            <a:r>
              <a:rPr lang="is-IS" dirty="0"/>
              <a:t>Ouch, tortoise bites hare.</a:t>
            </a:r>
          </a:p>
          <a:p>
            <a:pPr marL="0" indent="0">
              <a:buNone/>
            </a:pPr>
            <a:r>
              <a:rPr lang="is-IS" dirty="0"/>
              <a:t>It is a tie.</a:t>
            </a:r>
          </a:p>
        </p:txBody>
      </p:sp>
    </p:spTree>
    <p:extLst>
      <p:ext uri="{BB962C8B-B14F-4D97-AF65-F5344CB8AC3E}">
        <p14:creationId xmlns:p14="http://schemas.microsoft.com/office/powerpoint/2010/main" val="202458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project, we learn how to simulate or model problems.</a:t>
            </a:r>
          </a:p>
          <a:p>
            <a:r>
              <a:rPr lang="en-US" dirty="0"/>
              <a:t>We define class and create objects to call on appropriate methods.</a:t>
            </a:r>
          </a:p>
          <a:p>
            <a:r>
              <a:rPr lang="en-US" dirty="0"/>
              <a:t>We use array to represent the moving pattern of animals, and we use an array as data member of a road. </a:t>
            </a:r>
          </a:p>
        </p:txBody>
      </p:sp>
    </p:spTree>
    <p:extLst>
      <p:ext uri="{BB962C8B-B14F-4D97-AF65-F5344CB8AC3E}">
        <p14:creationId xmlns:p14="http://schemas.microsoft.com/office/powerpoint/2010/main" val="194084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Hare and Tortoise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Hare and Tortoise move in a pattern recorded in array. Simulate the competition between them.</a:t>
            </a:r>
          </a:p>
          <a:p>
            <a:r>
              <a:rPr lang="en-US" dirty="0"/>
              <a:t>This project has the following classes:</a:t>
            </a:r>
          </a:p>
          <a:p>
            <a:pPr lvl="1"/>
            <a:r>
              <a:rPr lang="en-US" dirty="0"/>
              <a:t>Hare: record the current position of a hare and how it moves.</a:t>
            </a:r>
          </a:p>
          <a:p>
            <a:pPr lvl="1"/>
            <a:r>
              <a:rPr lang="en-US" dirty="0"/>
              <a:t>Tortoise: similar to hare</a:t>
            </a:r>
          </a:p>
          <a:p>
            <a:pPr lvl="1"/>
            <a:r>
              <a:rPr lang="en-US" dirty="0"/>
              <a:t>Road: describe a road object in competition</a:t>
            </a:r>
          </a:p>
          <a:p>
            <a:pPr lvl="1"/>
            <a:r>
              <a:rPr lang="en-US" dirty="0"/>
              <a:t>Competition: how hare, tortoise, and road work together to simulate the competition process</a:t>
            </a:r>
          </a:p>
          <a:p>
            <a:pPr lvl="1"/>
            <a:r>
              <a:rPr lang="en-US" dirty="0" err="1"/>
              <a:t>RunCompetition</a:t>
            </a:r>
            <a:r>
              <a:rPr lang="en-US" dirty="0"/>
              <a:t>: test the competition class</a:t>
            </a:r>
          </a:p>
        </p:txBody>
      </p:sp>
    </p:spTree>
    <p:extLst>
      <p:ext uri="{BB962C8B-B14F-4D97-AF65-F5344CB8AC3E}">
        <p14:creationId xmlns:p14="http://schemas.microsoft.com/office/powerpoint/2010/main" val="121553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Hare and Tortoise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competition involves a hare, a tortoise and a road. Once a road is given, its last block is known.</a:t>
            </a:r>
          </a:p>
          <a:p>
            <a:r>
              <a:rPr lang="en-US" dirty="0"/>
              <a:t>The road can be slippery, so competitors can fall backward (but not further left to block 0, image we put a pad at block 0. Similarly, competitors cannot go beyond the last block.)</a:t>
            </a:r>
          </a:p>
          <a:p>
            <a:pPr lvl="1"/>
            <a:r>
              <a:rPr lang="en-US" dirty="0"/>
              <a:t>Assume that block starts from 0.</a:t>
            </a:r>
          </a:p>
          <a:p>
            <a:r>
              <a:rPr lang="en-US" dirty="0"/>
              <a:t>In each round, each competitor takes its turn to move, until at least one of them reaches the last block. Report result.</a:t>
            </a:r>
          </a:p>
        </p:txBody>
      </p:sp>
    </p:spTree>
    <p:extLst>
      <p:ext uri="{BB962C8B-B14F-4D97-AF65-F5344CB8AC3E}">
        <p14:creationId xmlns:p14="http://schemas.microsoft.com/office/powerpoint/2010/main" val="190141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of </a:t>
            </a:r>
            <a:r>
              <a:rPr lang="en-US" dirty="0">
                <a:solidFill>
                  <a:srgbClr val="00B050"/>
                </a:solidFill>
              </a:rPr>
              <a:t>tortoise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Fast plod (3 blocks forward)       </a:t>
            </a:r>
            <a:r>
              <a:rPr lang="en-US" dirty="0"/>
              <a:t>50%</a:t>
            </a:r>
          </a:p>
          <a:p>
            <a:r>
              <a:rPr lang="en-US" dirty="0">
                <a:solidFill>
                  <a:srgbClr val="00B0F0"/>
                </a:solidFill>
              </a:rPr>
              <a:t>Slip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(6 blocks backward)              </a:t>
            </a:r>
            <a:r>
              <a:rPr lang="en-US" dirty="0"/>
              <a:t>20%</a:t>
            </a:r>
          </a:p>
          <a:p>
            <a:r>
              <a:rPr lang="en-US" dirty="0">
                <a:solidFill>
                  <a:srgbClr val="00B050"/>
                </a:solidFill>
              </a:rPr>
              <a:t>Slow plod (1 block forward)        </a:t>
            </a:r>
            <a:r>
              <a:rPr lang="en-US" dirty="0"/>
              <a:t>30%</a:t>
            </a:r>
          </a:p>
          <a:p>
            <a:r>
              <a:rPr lang="en-US" dirty="0"/>
              <a:t>How to represent this movement pattern?</a:t>
            </a:r>
          </a:p>
          <a:p>
            <a:pPr marL="0" indent="0">
              <a:buNone/>
            </a:pPr>
            <a:r>
              <a:rPr lang="en-US" dirty="0"/>
              <a:t>   Generate a random number in [1, 10]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1   2   3   4   5   </a:t>
            </a:r>
            <a:r>
              <a:rPr lang="en-US" dirty="0">
                <a:solidFill>
                  <a:srgbClr val="00B0F0"/>
                </a:solidFill>
              </a:rPr>
              <a:t>6   7  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8   9   10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</a:t>
            </a:r>
            <a:r>
              <a:rPr lang="en-US" dirty="0"/>
              <a:t>If the number is in </a:t>
            </a:r>
            <a:r>
              <a:rPr lang="en-US" dirty="0">
                <a:solidFill>
                  <a:srgbClr val="FF0000"/>
                </a:solidFill>
              </a:rPr>
              <a:t>[1, 5], </a:t>
            </a:r>
            <a:r>
              <a:rPr lang="en-US" dirty="0"/>
              <a:t>then </a:t>
            </a:r>
            <a:r>
              <a:rPr lang="en-US" dirty="0">
                <a:solidFill>
                  <a:srgbClr val="FF0000"/>
                </a:solidFill>
              </a:rPr>
              <a:t>fast plod;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   </a:t>
            </a:r>
            <a:r>
              <a:rPr lang="en-US" dirty="0"/>
              <a:t>if the number is in </a:t>
            </a:r>
            <a:r>
              <a:rPr lang="en-US" dirty="0">
                <a:solidFill>
                  <a:srgbClr val="00B0F0"/>
                </a:solidFill>
              </a:rPr>
              <a:t>[6, 7], </a:t>
            </a:r>
            <a:r>
              <a:rPr lang="en-US" dirty="0"/>
              <a:t>then</a:t>
            </a:r>
            <a:r>
              <a:rPr lang="en-US" dirty="0">
                <a:solidFill>
                  <a:srgbClr val="00B0F0"/>
                </a:solidFill>
              </a:rPr>
              <a:t> slip;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</a:t>
            </a:r>
            <a:r>
              <a:rPr lang="en-US" dirty="0"/>
              <a:t>if the number is in </a:t>
            </a:r>
            <a:r>
              <a:rPr lang="en-US" dirty="0">
                <a:solidFill>
                  <a:srgbClr val="00B050"/>
                </a:solidFill>
              </a:rPr>
              <a:t>[8, 10], </a:t>
            </a:r>
            <a:r>
              <a:rPr lang="en-US" dirty="0"/>
              <a:t>then </a:t>
            </a:r>
            <a:r>
              <a:rPr lang="en-US" dirty="0">
                <a:solidFill>
                  <a:srgbClr val="00B050"/>
                </a:solidFill>
              </a:rPr>
              <a:t>slow plod.</a:t>
            </a:r>
          </a:p>
        </p:txBody>
      </p:sp>
    </p:spTree>
    <p:extLst>
      <p:ext uri="{BB962C8B-B14F-4D97-AF65-F5344CB8AC3E}">
        <p14:creationId xmlns:p14="http://schemas.microsoft.com/office/powerpoint/2010/main" val="395030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Movement of </a:t>
            </a:r>
            <a:r>
              <a:rPr lang="en-US" dirty="0">
                <a:solidFill>
                  <a:srgbClr val="00B050"/>
                </a:solidFill>
              </a:rPr>
              <a:t>tortoise</a:t>
            </a:r>
            <a:r>
              <a:rPr lang="en-US" dirty="0"/>
              <a:t> in </a:t>
            </a:r>
            <a:r>
              <a:rPr lang="en-US" dirty="0">
                <a:solidFill>
                  <a:srgbClr val="CC00FF"/>
                </a:solidFill>
              </a:rPr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48307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Fast plod (3 blocks forward)      </a:t>
            </a:r>
            <a:r>
              <a:rPr lang="en-US" dirty="0"/>
              <a:t>50%</a:t>
            </a:r>
          </a:p>
          <a:p>
            <a:r>
              <a:rPr lang="en-US" dirty="0">
                <a:solidFill>
                  <a:srgbClr val="00B0F0"/>
                </a:solidFill>
              </a:rPr>
              <a:t>Slip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(6 blocks backward)             </a:t>
            </a:r>
            <a:r>
              <a:rPr lang="en-US" dirty="0"/>
              <a:t>20%</a:t>
            </a:r>
          </a:p>
          <a:p>
            <a:r>
              <a:rPr lang="en-US" dirty="0">
                <a:solidFill>
                  <a:srgbClr val="00B050"/>
                </a:solidFill>
              </a:rPr>
              <a:t>Slow plod (1 block forward)       </a:t>
            </a:r>
            <a:r>
              <a:rPr lang="en-US" dirty="0"/>
              <a:t>30%</a:t>
            </a:r>
          </a:p>
          <a:p>
            <a:r>
              <a:rPr lang="en-US" dirty="0"/>
              <a:t>represent movement pattern in </a:t>
            </a:r>
            <a:r>
              <a:rPr lang="en-US" dirty="0">
                <a:solidFill>
                  <a:srgbClr val="CC00FF"/>
                </a:solidFill>
              </a:rPr>
              <a:t>array</a:t>
            </a:r>
          </a:p>
          <a:p>
            <a:pPr marL="0" indent="0">
              <a:buNone/>
            </a:pPr>
            <a:r>
              <a:rPr lang="en-US" dirty="0"/>
              <a:t>   Generate a random number in [</a:t>
            </a:r>
            <a:r>
              <a:rPr lang="en-US" dirty="0">
                <a:solidFill>
                  <a:srgbClr val="FF0000"/>
                </a:solidFill>
              </a:rPr>
              <a:t>0, 9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0   1   2   3   4   </a:t>
            </a:r>
            <a:r>
              <a:rPr lang="en-US" dirty="0">
                <a:solidFill>
                  <a:srgbClr val="00B0F0"/>
                </a:solidFill>
              </a:rPr>
              <a:t>5   6  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7   8   9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</a:t>
            </a:r>
            <a:r>
              <a:rPr lang="en-US" dirty="0"/>
              <a:t>If the number is in </a:t>
            </a:r>
            <a:r>
              <a:rPr lang="en-US" dirty="0">
                <a:solidFill>
                  <a:srgbClr val="FF0000"/>
                </a:solidFill>
              </a:rPr>
              <a:t>[0, 4], </a:t>
            </a:r>
            <a:r>
              <a:rPr lang="en-US" dirty="0"/>
              <a:t>then </a:t>
            </a:r>
            <a:r>
              <a:rPr lang="en-US" dirty="0">
                <a:solidFill>
                  <a:srgbClr val="FF0000"/>
                </a:solidFill>
              </a:rPr>
              <a:t>fast plod;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   </a:t>
            </a:r>
            <a:r>
              <a:rPr lang="en-US" dirty="0"/>
              <a:t>if the number is in </a:t>
            </a:r>
            <a:r>
              <a:rPr lang="en-US" dirty="0">
                <a:solidFill>
                  <a:srgbClr val="00B0F0"/>
                </a:solidFill>
              </a:rPr>
              <a:t>[5, 6], </a:t>
            </a:r>
            <a:r>
              <a:rPr lang="en-US" dirty="0"/>
              <a:t>then</a:t>
            </a:r>
            <a:r>
              <a:rPr lang="en-US" dirty="0">
                <a:solidFill>
                  <a:srgbClr val="00B0F0"/>
                </a:solidFill>
              </a:rPr>
              <a:t> slip;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</a:t>
            </a:r>
            <a:r>
              <a:rPr lang="en-US" dirty="0"/>
              <a:t>if the number is in </a:t>
            </a:r>
            <a:r>
              <a:rPr lang="en-US" dirty="0">
                <a:solidFill>
                  <a:srgbClr val="00B050"/>
                </a:solidFill>
              </a:rPr>
              <a:t>[7, 9], </a:t>
            </a:r>
            <a:r>
              <a:rPr lang="en-US" dirty="0"/>
              <a:t>then </a:t>
            </a:r>
            <a:r>
              <a:rPr lang="en-US" dirty="0">
                <a:solidFill>
                  <a:srgbClr val="00B050"/>
                </a:solidFill>
              </a:rPr>
              <a:t>slow plod.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sz="2200" i="1" dirty="0">
                <a:solidFill>
                  <a:srgbClr val="FF0000"/>
                </a:solidFill>
              </a:rPr>
              <a:t>0         1         2        3        4         </a:t>
            </a:r>
            <a:r>
              <a:rPr lang="en-US" sz="2200" i="1" dirty="0">
                <a:solidFill>
                  <a:srgbClr val="00B0F0"/>
                </a:solidFill>
              </a:rPr>
              <a:t>5         6  </a:t>
            </a:r>
            <a:r>
              <a:rPr lang="en-US" sz="2200" i="1" dirty="0"/>
              <a:t>      </a:t>
            </a:r>
            <a:r>
              <a:rPr lang="en-US" sz="2200" i="1" dirty="0">
                <a:solidFill>
                  <a:srgbClr val="00B050"/>
                </a:solidFill>
              </a:rPr>
              <a:t>7        8        9    </a:t>
            </a:r>
            <a:r>
              <a:rPr lang="en-US" sz="2200" i="1" dirty="0">
                <a:solidFill>
                  <a:srgbClr val="CC00FF"/>
                </a:solidFill>
              </a:rPr>
              <a:t>(index)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514589"/>
              </p:ext>
            </p:extLst>
          </p:nvPr>
        </p:nvGraphicFramePr>
        <p:xfrm>
          <a:off x="990600" y="58674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-6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-6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0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Movement of </a:t>
            </a:r>
            <a:r>
              <a:rPr lang="en-US" dirty="0">
                <a:solidFill>
                  <a:srgbClr val="00B050"/>
                </a:solidFill>
              </a:rPr>
              <a:t>tortoise</a:t>
            </a:r>
            <a:r>
              <a:rPr lang="en-US" dirty="0"/>
              <a:t> in </a:t>
            </a:r>
            <a:r>
              <a:rPr lang="en-US" dirty="0">
                <a:solidFill>
                  <a:srgbClr val="CC00FF"/>
                </a:solidFill>
              </a:rPr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229600" cy="49831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Generate a random number in [</a:t>
            </a:r>
            <a:r>
              <a:rPr lang="en-US" dirty="0">
                <a:solidFill>
                  <a:srgbClr val="FF0000"/>
                </a:solidFill>
              </a:rPr>
              <a:t>0, 9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0   1   2   3   4   </a:t>
            </a:r>
            <a:r>
              <a:rPr lang="en-US" dirty="0">
                <a:solidFill>
                  <a:srgbClr val="00B0F0"/>
                </a:solidFill>
              </a:rPr>
              <a:t>5   6  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7   8   9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</a:t>
            </a:r>
            <a:r>
              <a:rPr lang="en-US" dirty="0"/>
              <a:t>If the number is in </a:t>
            </a:r>
            <a:r>
              <a:rPr lang="en-US" dirty="0">
                <a:solidFill>
                  <a:srgbClr val="FF0000"/>
                </a:solidFill>
              </a:rPr>
              <a:t>[0, 4], </a:t>
            </a:r>
            <a:r>
              <a:rPr lang="en-US" dirty="0"/>
              <a:t>then </a:t>
            </a:r>
            <a:r>
              <a:rPr lang="en-US" dirty="0">
                <a:solidFill>
                  <a:srgbClr val="FF0000"/>
                </a:solidFill>
              </a:rPr>
              <a:t>move 3 blocks;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   </a:t>
            </a:r>
            <a:r>
              <a:rPr lang="en-US" dirty="0"/>
              <a:t>if the number is in </a:t>
            </a:r>
            <a:r>
              <a:rPr lang="en-US" dirty="0">
                <a:solidFill>
                  <a:srgbClr val="00B0F0"/>
                </a:solidFill>
              </a:rPr>
              <a:t>[5, 6], </a:t>
            </a:r>
            <a:r>
              <a:rPr lang="en-US" dirty="0"/>
              <a:t>then</a:t>
            </a:r>
            <a:r>
              <a:rPr lang="en-US" dirty="0">
                <a:solidFill>
                  <a:srgbClr val="00B0F0"/>
                </a:solidFill>
              </a:rPr>
              <a:t> move -6 blocks;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</a:t>
            </a:r>
            <a:r>
              <a:rPr lang="en-US" dirty="0"/>
              <a:t>if the number is in </a:t>
            </a:r>
            <a:r>
              <a:rPr lang="en-US" dirty="0">
                <a:solidFill>
                  <a:srgbClr val="00B050"/>
                </a:solidFill>
              </a:rPr>
              <a:t>[7, 9], </a:t>
            </a:r>
            <a:r>
              <a:rPr lang="en-US" dirty="0"/>
              <a:t>then </a:t>
            </a:r>
            <a:r>
              <a:rPr lang="en-US" dirty="0">
                <a:solidFill>
                  <a:srgbClr val="00B050"/>
                </a:solidFill>
              </a:rPr>
              <a:t>move 1 block.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    </a:t>
            </a:r>
            <a:r>
              <a:rPr lang="en-US" sz="2200" i="1" dirty="0">
                <a:solidFill>
                  <a:srgbClr val="FF0000"/>
                </a:solidFill>
              </a:rPr>
              <a:t>0         1         2        3        4         </a:t>
            </a:r>
            <a:r>
              <a:rPr lang="en-US" sz="2200" i="1" dirty="0">
                <a:solidFill>
                  <a:srgbClr val="00B0F0"/>
                </a:solidFill>
              </a:rPr>
              <a:t>5         6  </a:t>
            </a:r>
            <a:r>
              <a:rPr lang="en-US" sz="2200" i="1" dirty="0"/>
              <a:t>      </a:t>
            </a:r>
            <a:r>
              <a:rPr lang="en-US" sz="2200" i="1" dirty="0">
                <a:solidFill>
                  <a:srgbClr val="00B050"/>
                </a:solidFill>
              </a:rPr>
              <a:t>7        8        9    </a:t>
            </a:r>
            <a:r>
              <a:rPr lang="en-US" sz="2200" i="1" dirty="0">
                <a:solidFill>
                  <a:srgbClr val="CC00FF"/>
                </a:solidFill>
              </a:rPr>
              <a:t>(index)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Suppose that the tortoise's current position is 25, suppose random number 4 is generated, where element at index 4 represents moving forward 3 blocks, so current position is changed to 25 + 3 = 28.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109162"/>
              </p:ext>
            </p:extLst>
          </p:nvPr>
        </p:nvGraphicFramePr>
        <p:xfrm>
          <a:off x="1219200" y="38862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-6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-6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0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Movement of </a:t>
            </a:r>
            <a:r>
              <a:rPr lang="en-US" dirty="0">
                <a:solidFill>
                  <a:srgbClr val="FF0000"/>
                </a:solidFill>
              </a:rPr>
              <a:t>hare</a:t>
            </a:r>
            <a:r>
              <a:rPr lang="en-US" dirty="0"/>
              <a:t> in </a:t>
            </a:r>
            <a:r>
              <a:rPr lang="en-US" dirty="0">
                <a:solidFill>
                  <a:srgbClr val="CC00FF"/>
                </a:solidFill>
              </a:rPr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Sleep (no move at all) 		     </a:t>
            </a:r>
            <a:r>
              <a:rPr lang="en-US" dirty="0"/>
              <a:t>20%</a:t>
            </a:r>
          </a:p>
          <a:p>
            <a:r>
              <a:rPr lang="en-US" dirty="0">
                <a:solidFill>
                  <a:srgbClr val="FF0000"/>
                </a:solidFill>
              </a:rPr>
              <a:t>Big hop (9 blocks forward) 	     </a:t>
            </a:r>
            <a:r>
              <a:rPr lang="en-US" dirty="0"/>
              <a:t>20%</a:t>
            </a:r>
          </a:p>
          <a:p>
            <a:r>
              <a:rPr lang="en-US" dirty="0">
                <a:solidFill>
                  <a:srgbClr val="3333FF"/>
                </a:solidFill>
              </a:rPr>
              <a:t>Big slip (12 blocks backward) 	     </a:t>
            </a:r>
            <a:r>
              <a:rPr lang="en-US" dirty="0"/>
              <a:t>10%</a:t>
            </a:r>
          </a:p>
          <a:p>
            <a:r>
              <a:rPr lang="en-US" dirty="0">
                <a:solidFill>
                  <a:srgbClr val="00B0F0"/>
                </a:solidFill>
              </a:rPr>
              <a:t>Small hop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(1 block forward) 	     </a:t>
            </a:r>
            <a:r>
              <a:rPr lang="en-US" dirty="0"/>
              <a:t>30%</a:t>
            </a:r>
          </a:p>
          <a:p>
            <a:r>
              <a:rPr lang="en-US" dirty="0">
                <a:solidFill>
                  <a:srgbClr val="00B050"/>
                </a:solidFill>
              </a:rPr>
              <a:t>Small slip (2 blocks backward)        </a:t>
            </a:r>
            <a:r>
              <a:rPr lang="en-US" dirty="0"/>
              <a:t>20%</a:t>
            </a:r>
          </a:p>
          <a:p>
            <a:r>
              <a:rPr lang="en-US" dirty="0"/>
              <a:t>represent movement pattern in </a:t>
            </a:r>
            <a:r>
              <a:rPr lang="en-US" dirty="0">
                <a:solidFill>
                  <a:srgbClr val="CC00FF"/>
                </a:solidFill>
              </a:rPr>
              <a:t>array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FF0000"/>
                </a:solidFill>
              </a:rPr>
              <a:t>        </a:t>
            </a:r>
            <a:r>
              <a:rPr lang="en-US" sz="2200" i="1" dirty="0">
                <a:solidFill>
                  <a:srgbClr val="7030A0"/>
                </a:solidFill>
              </a:rPr>
              <a:t>0         1</a:t>
            </a:r>
            <a:r>
              <a:rPr lang="en-US" sz="2200" i="1" dirty="0">
                <a:solidFill>
                  <a:srgbClr val="FF0000"/>
                </a:solidFill>
              </a:rPr>
              <a:t>       2        3        </a:t>
            </a:r>
            <a:r>
              <a:rPr lang="en-US" sz="2200" i="1" dirty="0">
                <a:solidFill>
                  <a:srgbClr val="3333FF"/>
                </a:solidFill>
              </a:rPr>
              <a:t>4</a:t>
            </a:r>
            <a:r>
              <a:rPr lang="en-US" sz="2200" i="1" dirty="0">
                <a:solidFill>
                  <a:srgbClr val="FF0000"/>
                </a:solidFill>
              </a:rPr>
              <a:t>        </a:t>
            </a:r>
            <a:r>
              <a:rPr lang="en-US" sz="2200" i="1" dirty="0">
                <a:solidFill>
                  <a:srgbClr val="00B0F0"/>
                </a:solidFill>
              </a:rPr>
              <a:t>5        6  </a:t>
            </a:r>
            <a:r>
              <a:rPr lang="en-US" sz="2200" i="1" dirty="0"/>
              <a:t>      </a:t>
            </a:r>
            <a:r>
              <a:rPr lang="en-US" sz="2200" i="1" dirty="0">
                <a:solidFill>
                  <a:srgbClr val="00B0F0"/>
                </a:solidFill>
              </a:rPr>
              <a:t>7</a:t>
            </a:r>
            <a:r>
              <a:rPr lang="en-US" sz="2200" i="1" dirty="0">
                <a:solidFill>
                  <a:srgbClr val="00B050"/>
                </a:solidFill>
              </a:rPr>
              <a:t>        8        9  </a:t>
            </a:r>
            <a:r>
              <a:rPr lang="en-US" sz="2200" i="1" dirty="0">
                <a:solidFill>
                  <a:srgbClr val="CC00FF"/>
                </a:solidFill>
              </a:rPr>
              <a:t>(index)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06383"/>
              </p:ext>
            </p:extLst>
          </p:nvPr>
        </p:nvGraphicFramePr>
        <p:xfrm>
          <a:off x="838200" y="5181600"/>
          <a:ext cx="6400800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3333FF"/>
                          </a:solidFill>
                        </a:rPr>
                        <a:t>-12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-2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-2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9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/>
          <a:lstStyle/>
          <a:p>
            <a:r>
              <a:rPr lang="en-US" dirty="0"/>
              <a:t>Class Tortoise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4906963"/>
          </a:xfrm>
        </p:spPr>
        <p:txBody>
          <a:bodyPr>
            <a:noAutofit/>
          </a:bodyPr>
          <a:lstStyle/>
          <a:p>
            <a:r>
              <a:rPr lang="en-US" sz="2800" dirty="0"/>
              <a:t>What are data members of Tortoise class?</a:t>
            </a:r>
          </a:p>
          <a:p>
            <a:r>
              <a:rPr lang="en-US" sz="2800" dirty="0"/>
              <a:t>How to define </a:t>
            </a:r>
          </a:p>
          <a:p>
            <a:r>
              <a:rPr lang="en-US" sz="2800" dirty="0"/>
              <a:t>What are function members?</a:t>
            </a:r>
            <a:endParaRPr lang="nb-NO" sz="2800" dirty="0"/>
          </a:p>
          <a:p>
            <a:pPr marL="0" indent="0">
              <a:buNone/>
            </a:pPr>
            <a:endParaRPr lang="nb-NO" sz="1600" dirty="0"/>
          </a:p>
          <a:p>
            <a:pPr marL="0" indent="0">
              <a:buNone/>
            </a:pPr>
            <a:r>
              <a:rPr lang="nb-NO" sz="2800" dirty="0">
                <a:solidFill>
                  <a:srgbClr val="3366FF"/>
                </a:solidFill>
              </a:rPr>
              <a:t>//TODO: </a:t>
            </a:r>
            <a:r>
              <a:rPr lang="nb-NO" sz="2800" dirty="0" err="1">
                <a:solidFill>
                  <a:srgbClr val="3366FF"/>
                </a:solidFill>
              </a:rPr>
              <a:t>define</a:t>
            </a:r>
            <a:r>
              <a:rPr lang="nb-NO" sz="2800" dirty="0">
                <a:solidFill>
                  <a:srgbClr val="3366FF"/>
                </a:solidFill>
              </a:rPr>
              <a:t> </a:t>
            </a:r>
            <a:r>
              <a:rPr lang="nb-NO" sz="2800" dirty="0" err="1">
                <a:solidFill>
                  <a:srgbClr val="3366FF"/>
                </a:solidFill>
              </a:rPr>
              <a:t>constructors</a:t>
            </a:r>
            <a:r>
              <a:rPr lang="nb-NO" sz="2800" dirty="0">
                <a:solidFill>
                  <a:srgbClr val="3366FF"/>
                </a:solidFill>
              </a:rPr>
              <a:t>. </a:t>
            </a:r>
          </a:p>
          <a:p>
            <a:pPr marL="0" indent="0">
              <a:buNone/>
            </a:pPr>
            <a:r>
              <a:rPr lang="nb-NO" sz="2800" dirty="0">
                <a:solidFill>
                  <a:srgbClr val="3366FF"/>
                </a:solidFill>
              </a:rPr>
              <a:t>//1. </a:t>
            </a:r>
            <a:r>
              <a:rPr lang="nb-NO" sz="2800" dirty="0" err="1">
                <a:solidFill>
                  <a:srgbClr val="3366FF"/>
                </a:solidFill>
              </a:rPr>
              <a:t>Default</a:t>
            </a:r>
            <a:r>
              <a:rPr lang="nb-NO" sz="2800" dirty="0">
                <a:solidFill>
                  <a:srgbClr val="3366FF"/>
                </a:solidFill>
              </a:rPr>
              <a:t> </a:t>
            </a:r>
            <a:r>
              <a:rPr lang="nb-NO" sz="2800" dirty="0" err="1">
                <a:solidFill>
                  <a:srgbClr val="3366FF"/>
                </a:solidFill>
              </a:rPr>
              <a:t>constructor</a:t>
            </a:r>
            <a:r>
              <a:rPr lang="nb-NO" sz="2800" dirty="0">
                <a:solidFill>
                  <a:srgbClr val="3366FF"/>
                </a:solidFill>
              </a:rPr>
              <a:t> </a:t>
            </a:r>
            <a:r>
              <a:rPr lang="nb-NO" sz="2800" dirty="0" err="1">
                <a:solidFill>
                  <a:srgbClr val="3366FF"/>
                </a:solidFill>
              </a:rPr>
              <a:t>initializes</a:t>
            </a:r>
            <a:r>
              <a:rPr lang="nb-NO" sz="2800" dirty="0">
                <a:solidFill>
                  <a:srgbClr val="3366FF"/>
                </a:solidFill>
              </a:rPr>
              <a:t> </a:t>
            </a:r>
            <a:r>
              <a:rPr lang="nb-NO" sz="2800" dirty="0" err="1">
                <a:solidFill>
                  <a:srgbClr val="3366FF"/>
                </a:solidFill>
              </a:rPr>
              <a:t>position</a:t>
            </a:r>
            <a:r>
              <a:rPr lang="nb-NO" sz="2800" dirty="0">
                <a:solidFill>
                  <a:srgbClr val="3366FF"/>
                </a:solidFill>
              </a:rPr>
              <a:t> to be 0,</a:t>
            </a:r>
          </a:p>
          <a:p>
            <a:pPr marL="0" indent="0">
              <a:buNone/>
            </a:pPr>
            <a:r>
              <a:rPr lang="nb-NO" sz="2800" dirty="0">
                <a:solidFill>
                  <a:srgbClr val="3366FF"/>
                </a:solidFill>
              </a:rPr>
              <a:t>//and </a:t>
            </a:r>
            <a:r>
              <a:rPr lang="nb-NO" sz="2800" dirty="0" err="1">
                <a:solidFill>
                  <a:srgbClr val="3366FF"/>
                </a:solidFill>
              </a:rPr>
              <a:t>move</a:t>
            </a:r>
            <a:r>
              <a:rPr lang="nb-NO" sz="2800" dirty="0">
                <a:solidFill>
                  <a:srgbClr val="3366FF"/>
                </a:solidFill>
              </a:rPr>
              <a:t> </a:t>
            </a:r>
            <a:r>
              <a:rPr lang="nb-NO" sz="2800" dirty="0" err="1">
                <a:solidFill>
                  <a:srgbClr val="3366FF"/>
                </a:solidFill>
              </a:rPr>
              <a:t>pattern</a:t>
            </a:r>
            <a:r>
              <a:rPr lang="nb-NO" sz="2800" dirty="0">
                <a:solidFill>
                  <a:srgbClr val="3366FF"/>
                </a:solidFill>
              </a:rPr>
              <a:t> to </a:t>
            </a:r>
            <a:r>
              <a:rPr lang="nb-NO" sz="2800" dirty="0" err="1">
                <a:solidFill>
                  <a:srgbClr val="3366FF"/>
                </a:solidFill>
              </a:rPr>
              <a:t>reflect</a:t>
            </a:r>
            <a:r>
              <a:rPr lang="nb-NO" sz="2800" dirty="0">
                <a:solidFill>
                  <a:srgbClr val="3366FF"/>
                </a:solidFill>
              </a:rPr>
              <a:t> </a:t>
            </a:r>
            <a:r>
              <a:rPr lang="nb-NO" sz="2800" dirty="0" err="1">
                <a:solidFill>
                  <a:srgbClr val="3366FF"/>
                </a:solidFill>
              </a:rPr>
              <a:t>the</a:t>
            </a:r>
            <a:r>
              <a:rPr lang="nb-NO" sz="2800" dirty="0">
                <a:solidFill>
                  <a:srgbClr val="3366FF"/>
                </a:solidFill>
              </a:rPr>
              <a:t> </a:t>
            </a:r>
            <a:r>
              <a:rPr lang="nb-NO" sz="2800" dirty="0" err="1">
                <a:solidFill>
                  <a:srgbClr val="3366FF"/>
                </a:solidFill>
              </a:rPr>
              <a:t>following</a:t>
            </a:r>
            <a:r>
              <a:rPr lang="nb-NO" sz="2800" dirty="0">
                <a:solidFill>
                  <a:srgbClr val="3366FF"/>
                </a:solidFill>
              </a:rPr>
              <a:t> data.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//50% of the time, tortoise moves forward 3 blocks.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//20% of the time, tortoise moves 6 blocks backward.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66FF"/>
                </a:solidFill>
              </a:rPr>
              <a:t>//30% of the time, tortoise moves 1 block forward.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1340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22657</TotalTime>
  <Words>2017</Words>
  <Application>Microsoft Macintosh PowerPoint</Application>
  <PresentationFormat>On-screen Show (4:3)</PresentationFormat>
  <Paragraphs>303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Project: Hare and Tortoise Competition</vt:lpstr>
      <vt:lpstr>Difference between .h and .hpp</vt:lpstr>
      <vt:lpstr>Hare and Tortoise Competition</vt:lpstr>
      <vt:lpstr>Hare and Tortoise competition</vt:lpstr>
      <vt:lpstr>Movement of tortoise</vt:lpstr>
      <vt:lpstr>Movement of tortoise in array</vt:lpstr>
      <vt:lpstr>Movement of tortoise in array</vt:lpstr>
      <vt:lpstr>Movement of hare in array</vt:lpstr>
      <vt:lpstr>Class Tortoise</vt:lpstr>
      <vt:lpstr>Class Tortoise: II</vt:lpstr>
      <vt:lpstr>Class Tortoise: III</vt:lpstr>
      <vt:lpstr>How a tortoise moves?</vt:lpstr>
      <vt:lpstr>Class Tortoise: IV</vt:lpstr>
      <vt:lpstr>Class Tortoise: V</vt:lpstr>
      <vt:lpstr>Class Hare</vt:lpstr>
      <vt:lpstr>Road</vt:lpstr>
      <vt:lpstr>Class Road</vt:lpstr>
      <vt:lpstr>Class Road: II</vt:lpstr>
      <vt:lpstr>Class road: III</vt:lpstr>
      <vt:lpstr>Class road: IV</vt:lpstr>
      <vt:lpstr>Hare &amp; Tortoise compete on Road</vt:lpstr>
      <vt:lpstr>Class Competition</vt:lpstr>
      <vt:lpstr>Class Competition - II</vt:lpstr>
      <vt:lpstr>Class Competition -- III</vt:lpstr>
      <vt:lpstr>Client of Competition – string things up</vt:lpstr>
      <vt:lpstr>Sample output for a road of 10 blocks</vt:lpstr>
      <vt:lpstr>Sample output for a road of 10 blocks</vt:lpstr>
      <vt:lpstr>Sample output of a road of 10 blocks</vt:lpstr>
      <vt:lpstr>Summary</vt:lpstr>
    </vt:vector>
  </TitlesOfParts>
  <Company>Iowa Wesleyan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5: array application</dc:title>
  <dc:creator>Windows User</dc:creator>
  <cp:lastModifiedBy>Microsoft Office User</cp:lastModifiedBy>
  <cp:revision>101</cp:revision>
  <cp:lastPrinted>2017-03-02T22:23:53Z</cp:lastPrinted>
  <dcterms:created xsi:type="dcterms:W3CDTF">2012-01-18T18:20:45Z</dcterms:created>
  <dcterms:modified xsi:type="dcterms:W3CDTF">2021-04-29T13:15:59Z</dcterms:modified>
</cp:coreProperties>
</file>